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/>
    <p:restoredTop sz="94624"/>
  </p:normalViewPr>
  <p:slideViewPr>
    <p:cSldViewPr snapToGrid="0" snapToObjects="1">
      <p:cViewPr varScale="1">
        <p:scale>
          <a:sx n="29" d="100"/>
          <a:sy n="29" d="100"/>
        </p:scale>
        <p:origin x="280" y="1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07458" indent="-407458">
              <a:buSzPct val="100000"/>
              <a:buAutoNum type="arabicPeriod"/>
            </a:pPr>
            <a:r>
              <a:t>Start with a PERFECT video segmentation for an object</a:t>
            </a:r>
          </a:p>
          <a:p>
            <a:pPr marL="407458" indent="-407458">
              <a:buSzPct val="100000"/>
              <a:buAutoNum type="arabicPeriod"/>
            </a:pPr>
            <a:r>
              <a:t>Make it NOISY (blur and uniform noise)</a:t>
            </a:r>
          </a:p>
          <a:p>
            <a:pPr marL="407458" indent="-407458">
              <a:buSzPct val="100000"/>
              <a:buAutoNum type="arabicPeriod"/>
            </a:pPr>
            <a:r>
              <a:t>Recover the initial segmentation using the SFSeg filtering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100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Image"/>
          <p:cNvSpPr>
            <a:spLocks noGrp="1"/>
          </p:cNvSpPr>
          <p:nvPr>
            <p:ph type="pic" idx="13"/>
          </p:nvPr>
        </p:nvSpPr>
        <p:spPr>
          <a:xfrm>
            <a:off x="0" y="-1291579"/>
            <a:ext cx="29260800" cy="19507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2921000" y="330200"/>
            <a:ext cx="18542000" cy="9207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8016875" y="-63500"/>
            <a:ext cx="19831050" cy="13220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ub-project name"/>
          <p:cNvSpPr txBox="1">
            <a:spLocks noGrp="1"/>
          </p:cNvSpPr>
          <p:nvPr>
            <p:ph type="body" sz="quarter" idx="13"/>
          </p:nvPr>
        </p:nvSpPr>
        <p:spPr>
          <a:xfrm>
            <a:off x="225002" y="12954000"/>
            <a:ext cx="23933996" cy="56044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ClrTx/>
              <a:buSzTx/>
              <a:buNone/>
              <a:defRPr sz="3000" b="1">
                <a:solidFill>
                  <a:srgbClr val="6C6C6C"/>
                </a:solidFill>
              </a:defRPr>
            </a:lvl1pPr>
          </a:lstStyle>
          <a:p>
            <a:r>
              <a:t>Sub-project name</a:t>
            </a:r>
          </a:p>
        </p:txBody>
      </p:sp>
      <p:pic>
        <p:nvPicPr>
          <p:cNvPr id="59" name="logo.png" descr="logo.pn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22168721" y="10038"/>
            <a:ext cx="2231613" cy="1255283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mage"/>
          <p:cNvSpPr>
            <a:spLocks noGrp="1"/>
          </p:cNvSpPr>
          <p:nvPr>
            <p:ph type="pic" idx="13"/>
          </p:nvPr>
        </p:nvSpPr>
        <p:spPr>
          <a:xfrm>
            <a:off x="9972675" y="2125132"/>
            <a:ext cx="16402050" cy="10934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buClrTx/>
              <a:defRPr sz="3800"/>
            </a:lvl1pPr>
            <a:lvl2pPr marL="1117600" indent="-558800">
              <a:spcBef>
                <a:spcPts val="4500"/>
              </a:spcBef>
              <a:buClrTx/>
              <a:defRPr sz="3800"/>
            </a:lvl2pPr>
            <a:lvl3pPr marL="1676400" indent="-558800">
              <a:spcBef>
                <a:spcPts val="4500"/>
              </a:spcBef>
              <a:buClrTx/>
              <a:defRPr sz="3800"/>
            </a:lvl3pPr>
            <a:lvl4pPr marL="2235200" indent="-558800">
              <a:spcBef>
                <a:spcPts val="4500"/>
              </a:spcBef>
              <a:buClrTx/>
              <a:defRPr sz="3800"/>
            </a:lvl4pPr>
            <a:lvl5pPr marL="2794000" indent="-558800">
              <a:spcBef>
                <a:spcPts val="4500"/>
              </a:spcBef>
              <a:buClrTx/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0" name="logo.png" descr="logo.pn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22168721" y="10038"/>
            <a:ext cx="2231613" cy="1255283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ub-project name"/>
          <p:cNvSpPr txBox="1">
            <a:spLocks noGrp="1"/>
          </p:cNvSpPr>
          <p:nvPr>
            <p:ph type="body" sz="quarter" idx="14"/>
          </p:nvPr>
        </p:nvSpPr>
        <p:spPr>
          <a:xfrm>
            <a:off x="225002" y="12954000"/>
            <a:ext cx="23933996" cy="56044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ClrTx/>
              <a:buSzTx/>
              <a:buNone/>
              <a:defRPr sz="3000" b="1">
                <a:solidFill>
                  <a:srgbClr val="6C6C6C"/>
                </a:solidFill>
              </a:defRPr>
            </a:lvl1pPr>
          </a:lstStyle>
          <a:p>
            <a:r>
              <a:t>Sub-project name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ub-project name"/>
          <p:cNvSpPr txBox="1">
            <a:spLocks noGrp="1"/>
          </p:cNvSpPr>
          <p:nvPr>
            <p:ph type="body" sz="quarter" idx="13"/>
          </p:nvPr>
        </p:nvSpPr>
        <p:spPr>
          <a:xfrm>
            <a:off x="225002" y="12954000"/>
            <a:ext cx="23933996" cy="56044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ClrTx/>
              <a:buSzTx/>
              <a:buNone/>
              <a:defRPr sz="3000" b="1">
                <a:solidFill>
                  <a:srgbClr val="6C6C6C"/>
                </a:solidFill>
              </a:defRPr>
            </a:lvl1pPr>
          </a:lstStyle>
          <a:p>
            <a:r>
              <a:t>Sub-project name</a:t>
            </a:r>
          </a:p>
        </p:txBody>
      </p:sp>
      <p:pic>
        <p:nvPicPr>
          <p:cNvPr id="81" name="logo.png" descr="logo.pn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22168721" y="10038"/>
            <a:ext cx="2231613" cy="1255283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Image"/>
          <p:cNvSpPr>
            <a:spLocks noGrp="1"/>
          </p:cNvSpPr>
          <p:nvPr>
            <p:ph type="pic" sz="quarter" idx="13"/>
          </p:nvPr>
        </p:nvSpPr>
        <p:spPr>
          <a:xfrm>
            <a:off x="15290800" y="6870700"/>
            <a:ext cx="8343900" cy="5562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0" name="Image"/>
          <p:cNvSpPr>
            <a:spLocks noGrp="1"/>
          </p:cNvSpPr>
          <p:nvPr>
            <p:ph type="pic" sz="quarter" idx="14"/>
          </p:nvPr>
        </p:nvSpPr>
        <p:spPr>
          <a:xfrm>
            <a:off x="15316200" y="952500"/>
            <a:ext cx="8305800" cy="553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1" name="Image"/>
          <p:cNvSpPr>
            <a:spLocks noGrp="1"/>
          </p:cNvSpPr>
          <p:nvPr>
            <p:ph type="pic" idx="15"/>
          </p:nvPr>
        </p:nvSpPr>
        <p:spPr>
          <a:xfrm>
            <a:off x="-1739900" y="-258233"/>
            <a:ext cx="20065999" cy="133773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lumOff val="13529"/>
            </a:schemeClr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lumOff val="13529"/>
            </a:schemeClr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lumOff val="13529"/>
            </a:schemeClr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lumOff val="13529"/>
            </a:schemeClr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lumOff val="13529"/>
            </a:schemeClr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lumOff val="13529"/>
            </a:schemeClr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lumOff val="13529"/>
            </a:schemeClr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lumOff val="13529"/>
            </a:schemeClr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lumOff val="13529"/>
            </a:schemeClr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burceanu@bitdefender.co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-ml.github.io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lide_title.jpg" descr="slide_titl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Video Object Segmentation…"/>
          <p:cNvSpPr txBox="1">
            <a:spLocks noGrp="1"/>
          </p:cNvSpPr>
          <p:nvPr>
            <p:ph type="ctrTitle"/>
          </p:nvPr>
        </p:nvSpPr>
        <p:spPr>
          <a:xfrm>
            <a:off x="1778000" y="1305532"/>
            <a:ext cx="20828000" cy="4648201"/>
          </a:xfrm>
          <a:prstGeom prst="rect">
            <a:avLst/>
          </a:prstGeom>
        </p:spPr>
        <p:txBody>
          <a:bodyPr/>
          <a:lstStyle/>
          <a:p>
            <a:pPr defTabSz="726440">
              <a:defRPr sz="9856"/>
            </a:pPr>
            <a:r>
              <a:t>Video Object Segmentation </a:t>
            </a:r>
          </a:p>
          <a:p>
            <a:pPr defTabSz="726440">
              <a:defRPr sz="9856"/>
            </a:pPr>
            <a:r>
              <a:t>over </a:t>
            </a:r>
          </a:p>
          <a:p>
            <a:pPr defTabSz="726440">
              <a:defRPr sz="9856"/>
            </a:pPr>
            <a:r>
              <a:t>Space and Time</a:t>
            </a:r>
          </a:p>
        </p:txBody>
      </p:sp>
      <p:sp>
        <p:nvSpPr>
          <p:cNvPr id="127" name="Elena Burceanu @eburceanu"/>
          <p:cNvSpPr txBox="1">
            <a:spLocks noGrp="1"/>
          </p:cNvSpPr>
          <p:nvPr>
            <p:ph type="subTitle" sz="quarter" idx="1"/>
          </p:nvPr>
        </p:nvSpPr>
        <p:spPr>
          <a:xfrm>
            <a:off x="1778000" y="7162800"/>
            <a:ext cx="20828000" cy="15875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751205">
              <a:defRPr sz="4914"/>
            </a:pPr>
            <a:r>
              <a:rPr b="1" dirty="0"/>
              <a:t>Elena Burceanu</a:t>
            </a:r>
            <a:br>
              <a:rPr dirty="0"/>
            </a:br>
            <a:r>
              <a:rPr dirty="0"/>
              <a:t>@eburceanu</a:t>
            </a:r>
            <a:endParaRPr dirty="0">
              <a:hlinkClick r:id="rId3"/>
            </a:endParaRPr>
          </a:p>
        </p:txBody>
      </p:sp>
      <p:pic>
        <p:nvPicPr>
          <p:cNvPr id="128" name="BD_TD_logo_01.png" descr="BD_TD_logo_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62142" y="10239004"/>
            <a:ext cx="3459716" cy="1587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Eigenvectors in Video Segment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18184">
              <a:defRPr sz="9744"/>
            </a:lvl1pPr>
          </a:lstStyle>
          <a:p>
            <a:r>
              <a:t>Eigenvectors in Video Segmentation</a:t>
            </a:r>
          </a:p>
        </p:txBody>
      </p:sp>
      <p:sp>
        <p:nvSpPr>
          <p:cNvPr id="174" name="Find the strongest cluster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0670638" cy="9505536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000"/>
              </a:spcBef>
              <a:defRPr sz="4800"/>
            </a:pPr>
            <a:r>
              <a:t>Find the </a:t>
            </a:r>
            <a:r>
              <a:rPr b="1"/>
              <a:t>strongest cluster</a:t>
            </a:r>
          </a:p>
          <a:p>
            <a:pPr lvl="1">
              <a:spcBef>
                <a:spcPts val="1000"/>
              </a:spcBef>
              <a:defRPr sz="4800"/>
            </a:pPr>
            <a:r>
              <a:t>Build an </a:t>
            </a:r>
            <a:r>
              <a:rPr b="1"/>
              <a:t>similarity matrix</a:t>
            </a:r>
          </a:p>
          <a:p>
            <a:pPr lvl="1">
              <a:spcBef>
                <a:spcPts val="1000"/>
              </a:spcBef>
              <a:defRPr sz="4800"/>
            </a:pPr>
            <a:r>
              <a:rPr b="1"/>
              <a:t>Principal eigenvector</a:t>
            </a:r>
          </a:p>
          <a:p>
            <a:pPr lvl="1">
              <a:spcBef>
                <a:spcPts val="1000"/>
              </a:spcBef>
              <a:defRPr sz="4800" b="1"/>
            </a:pPr>
            <a:r>
              <a:t>Main object </a:t>
            </a:r>
            <a:r>
              <a:rPr b="0"/>
              <a:t>segmentation</a:t>
            </a:r>
          </a:p>
          <a:p>
            <a:pPr lvl="1">
              <a:spcBef>
                <a:spcPts val="1000"/>
              </a:spcBef>
              <a:defRPr sz="4800" b="1"/>
            </a:pPr>
            <a:endParaRPr b="0"/>
          </a:p>
          <a:p>
            <a:pPr lvl="1">
              <a:spcBef>
                <a:spcPts val="1000"/>
              </a:spcBef>
              <a:defRPr sz="4800" b="1"/>
            </a:pPr>
            <a:endParaRPr b="0"/>
          </a:p>
          <a:p>
            <a:pPr>
              <a:spcBef>
                <a:spcPts val="1000"/>
              </a:spcBef>
              <a:defRPr sz="4800"/>
            </a:pPr>
            <a:r>
              <a:t>Preserve </a:t>
            </a:r>
            <a:r>
              <a:rPr b="1"/>
              <a:t>object consistency</a:t>
            </a:r>
            <a:r>
              <a:t> in </a:t>
            </a:r>
            <a:r>
              <a:rPr b="1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</a:rPr>
              <a:t>space</a:t>
            </a:r>
            <a:r>
              <a:t>-</a:t>
            </a:r>
            <a:r>
              <a:rPr b="1">
                <a:solidFill>
                  <a:schemeClr val="accent1">
                    <a:lumOff val="13529"/>
                  </a:schemeClr>
                </a:solidFill>
              </a:rPr>
              <a:t>time</a:t>
            </a:r>
            <a:r>
              <a:t>, pixel-level</a:t>
            </a:r>
          </a:p>
          <a:p>
            <a:pPr>
              <a:spcBef>
                <a:spcPts val="1000"/>
              </a:spcBef>
              <a:defRPr sz="4800"/>
            </a:pPr>
            <a:r>
              <a:t>A </a:t>
            </a:r>
            <a:r>
              <a:rPr b="1"/>
              <a:t>Graph Partitioning</a:t>
            </a:r>
            <a:r>
              <a:t> problem in </a:t>
            </a:r>
            <a:r>
              <a:rPr b="1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</a:rPr>
              <a:t>space</a:t>
            </a:r>
            <a:r>
              <a:t>-</a:t>
            </a:r>
            <a:r>
              <a:rPr b="1">
                <a:solidFill>
                  <a:schemeClr val="accent1">
                    <a:lumOff val="13529"/>
                  </a:schemeClr>
                </a:solidFill>
              </a:rPr>
              <a:t>time</a:t>
            </a:r>
          </a:p>
          <a:p>
            <a:pPr lvl="1">
              <a:spcBef>
                <a:spcPts val="1000"/>
              </a:spcBef>
              <a:defRPr sz="4800"/>
            </a:pPr>
            <a:r>
              <a:rPr b="1"/>
              <a:t>Nodes</a:t>
            </a:r>
            <a:r>
              <a:t> = pixels; their </a:t>
            </a:r>
            <a:r>
              <a:rPr b="1"/>
              <a:t>Relations</a:t>
            </a:r>
            <a:r>
              <a:t> = </a:t>
            </a:r>
            <a:r>
              <a:rPr b="1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</a:rPr>
              <a:t>space</a:t>
            </a:r>
            <a:r>
              <a:t>-</a:t>
            </a:r>
            <a:r>
              <a:rPr b="1">
                <a:solidFill>
                  <a:schemeClr val="accent1">
                    <a:lumOff val="13529"/>
                  </a:schemeClr>
                </a:solidFill>
              </a:rPr>
              <a:t>time </a:t>
            </a:r>
            <a:r>
              <a:rPr b="1"/>
              <a:t>neighbourhoods</a:t>
            </a:r>
          </a:p>
        </p:txBody>
      </p:sp>
      <p:sp>
        <p:nvSpPr>
          <p:cNvPr id="175" name="Video Object Segmentation: SFSeg - Our Solution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Video Object Segmentation: SFSeg - Our Solution</a:t>
            </a:r>
          </a:p>
        </p:txBody>
      </p:sp>
      <p:pic>
        <p:nvPicPr>
          <p:cNvPr id="176" name="intuition.png" descr="intuition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11224" y="3288443"/>
            <a:ext cx="11934704" cy="4920857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ounds good in theory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Sounds good in theory…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9" name="Pixels in a video…"/>
              <p:cNvSpPr txBox="1">
                <a:spLocks noGrp="1"/>
              </p:cNvSpPr>
              <p:nvPr>
                <p:ph type="body" sz="half" idx="1"/>
              </p:nvPr>
            </p:nvSpPr>
            <p:spPr>
              <a:xfrm>
                <a:off x="1689100" y="3149600"/>
                <a:ext cx="13005734" cy="9296400"/>
              </a:xfrm>
              <a:prstGeom prst="rect">
                <a:avLst/>
              </a:prstGeom>
            </p:spPr>
            <p:txBody>
              <a:bodyPr/>
              <a:lstStyle/>
              <a:p>
                <a:pPr>
                  <a:spcBef>
                    <a:spcPts val="1000"/>
                  </a:spcBef>
                  <a:defRPr sz="4800"/>
                </a:pPr>
                <a:r>
                  <a:t>Pixels in a video</a:t>
                </a:r>
              </a:p>
              <a:p>
                <a:pPr lvl="1">
                  <a:spcBef>
                    <a:spcPts val="1000"/>
                  </a:spcBef>
                  <a:defRPr sz="4800"/>
                </a:pPr>
                <a:r>
                  <a:t>Small video: 50 frames (</a:t>
                </a:r>
                <a:r>
                  <a:rPr b="1">
                    <a:solidFill>
                      <a:schemeClr val="accent1">
                        <a:lumOff val="13529"/>
                      </a:schemeClr>
                    </a:solidFill>
                  </a:rPr>
                  <a:t>time</a:t>
                </a:r>
                <a:r>
                  <a:t>)</a:t>
                </a:r>
              </a:p>
              <a:p>
                <a:pPr lvl="1">
                  <a:spcBef>
                    <a:spcPts val="1000"/>
                  </a:spcBef>
                  <a:defRPr sz="4800"/>
                </a:pPr>
                <a:r>
                  <a:t>480 x 854 (</a:t>
                </a:r>
                <a:r>
                  <a:rPr b="1">
                    <a:solidFill>
                      <a:schemeClr val="accent5">
                        <a:hueOff val="106375"/>
                        <a:satOff val="9554"/>
                        <a:lumOff val="-13516"/>
                      </a:schemeClr>
                    </a:solidFill>
                  </a:rPr>
                  <a:t>space</a:t>
                </a:r>
                <a:r>
                  <a:t>) =&gt; ~20 millions pixels</a:t>
                </a:r>
              </a:p>
              <a:p>
                <a:pPr lvl="1">
                  <a:spcBef>
                    <a:spcPts val="1000"/>
                  </a:spcBef>
                  <a:defRPr sz="4800"/>
                </a:pPr>
                <a:endParaRPr/>
              </a:p>
              <a:p>
                <a:pPr lvl="1">
                  <a:spcBef>
                    <a:spcPts val="1000"/>
                  </a:spcBef>
                  <a:defRPr sz="4800"/>
                </a:pPr>
                <a:endParaRPr/>
              </a:p>
              <a:p>
                <a:pPr>
                  <a:spcBef>
                    <a:spcPts val="1000"/>
                  </a:spcBef>
                  <a:defRPr sz="4800"/>
                </a:pPr>
                <a:r>
                  <a:t>The similarity matrix for video pixels</a:t>
                </a:r>
              </a:p>
              <a:p>
                <a:pPr lvl="1">
                  <a:spcBef>
                    <a:spcPts val="1000"/>
                  </a:spcBef>
                  <a:defRPr sz="4800"/>
                </a:pPr>
                <a:r>
                  <a:t>N x N ~ </a:t>
                </a:r>
                <a14:m>
                  <m:oMath xmlns:m="http://schemas.openxmlformats.org/officeDocument/2006/math">
                    <m:r>
                      <a:rPr sz="585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4∗</m:t>
                    </m:r>
                    <m:sSup>
                      <m:sSupPr>
                        <m:ctrlPr>
                          <a:rPr sz="585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585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sz="585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</m:oMath>
                </a14:m>
                <a:r>
                  <a:t> elements</a:t>
                </a:r>
              </a:p>
              <a:p>
                <a:pPr lvl="1">
                  <a:spcBef>
                    <a:spcPts val="1000"/>
                  </a:spcBef>
                  <a:defRPr sz="4800" b="1"/>
                </a:pPr>
                <a:r>
                  <a:t>Finding the principal eigenvector - impossible in reasonable time</a:t>
                </a:r>
              </a:p>
            </p:txBody>
          </p:sp>
        </mc:Choice>
        <mc:Fallback>
          <p:sp>
            <p:nvSpPr>
              <p:cNvPr id="179" name="Pixels in a video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689100" y="3149600"/>
                <a:ext cx="13005734" cy="9296400"/>
              </a:xfrm>
              <a:prstGeom prst="rect">
                <a:avLst/>
              </a:prstGeom>
              <a:blipFill>
                <a:blip r:embed="rId2"/>
                <a:stretch>
                  <a:fillRect l="-3024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0" name="Video Object Segmentation: SFSeg - Our Solution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Video Object Segmentation: SFSeg - Our Solution</a:t>
            </a:r>
          </a:p>
        </p:txBody>
      </p:sp>
      <p:pic>
        <p:nvPicPr>
          <p:cNvPr id="181" name="depositphotos_84609708-stock-video-overhead-shot-of-complicated-maze.jpg" descr="depositphotos_84609708-stock-video-overhead-shot-of-complicated-maze.jpg"/>
          <p:cNvPicPr>
            <a:picLocks noChangeAspect="1"/>
          </p:cNvPicPr>
          <p:nvPr/>
        </p:nvPicPr>
        <p:blipFill>
          <a:blip r:embed="rId3">
            <a:extLst/>
          </a:blip>
          <a:srcRect l="32286" t="14333" r="16767" b="14333"/>
          <a:stretch>
            <a:fillRect/>
          </a:stretch>
        </p:blipFill>
        <p:spPr>
          <a:xfrm flipH="1">
            <a:off x="14510350" y="5086919"/>
            <a:ext cx="7874898" cy="6202125"/>
          </a:xfrm>
          <a:prstGeom prst="rect">
            <a:avLst/>
          </a:prstGeom>
          <a:ln w="25400">
            <a:miter lim="400000"/>
          </a:ln>
          <a:effectLst>
            <a:outerShdw blurRad="190500" dist="8455" dir="1091854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imple Observation for SFSe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Simple Observation for SFSeg </a:t>
            </a:r>
          </a:p>
        </p:txBody>
      </p:sp>
      <p:sp>
        <p:nvSpPr>
          <p:cNvPr id="184" name="Ingeniously rewrite Power Iteration recurrenc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</p:spPr>
        <p:txBody>
          <a:bodyPr/>
          <a:lstStyle/>
          <a:p>
            <a:pPr marL="553212" indent="-553212" defTabSz="817244">
              <a:spcBef>
                <a:spcPts val="900"/>
              </a:spcBef>
              <a:defRPr sz="4752"/>
            </a:pPr>
            <a:r>
              <a:rPr b="1"/>
              <a:t>Ingeniously</a:t>
            </a:r>
            <a:r>
              <a:t> rewrite Power Iteration recurrence</a:t>
            </a:r>
          </a:p>
          <a:p>
            <a:pPr marL="1106424" lvl="1" indent="-553212" defTabSz="817244">
              <a:spcBef>
                <a:spcPts val="900"/>
              </a:spcBef>
              <a:defRPr sz="4752"/>
            </a:pPr>
            <a:r>
              <a:rPr b="1"/>
              <a:t>Without building</a:t>
            </a:r>
            <a:r>
              <a:t> the similarity matrix explicitly</a:t>
            </a:r>
          </a:p>
          <a:p>
            <a:pPr marL="1106424" lvl="1" indent="-553212" defTabSz="817244">
              <a:spcBef>
                <a:spcPts val="900"/>
              </a:spcBef>
              <a:defRPr sz="4752"/>
            </a:pPr>
            <a:r>
              <a:rPr b="1"/>
              <a:t>Taylor Series Approximation -&gt;</a:t>
            </a:r>
            <a:r>
              <a:t> </a:t>
            </a:r>
            <a:r>
              <a:rPr b="1"/>
              <a:t>Convolutional Filters </a:t>
            </a:r>
            <a:r>
              <a:t>formulation</a:t>
            </a:r>
            <a:endParaRPr b="1"/>
          </a:p>
          <a:p>
            <a:pPr marL="1106424" lvl="1" indent="-553212" defTabSz="817244">
              <a:spcBef>
                <a:spcPts val="900"/>
              </a:spcBef>
              <a:defRPr sz="4752"/>
            </a:pPr>
            <a:endParaRPr b="1"/>
          </a:p>
          <a:p>
            <a:pPr marL="553212" indent="-553212" defTabSz="817244">
              <a:spcBef>
                <a:spcPts val="900"/>
              </a:spcBef>
              <a:defRPr sz="4752"/>
            </a:pPr>
            <a:endParaRPr b="1"/>
          </a:p>
          <a:p>
            <a:pPr marL="553212" indent="-553212" defTabSz="817244">
              <a:spcBef>
                <a:spcPts val="900"/>
              </a:spcBef>
              <a:defRPr sz="4752"/>
            </a:pPr>
            <a:r>
              <a:t>Fast </a:t>
            </a:r>
            <a:r>
              <a:rPr b="1"/>
              <a:t>GPU implementation</a:t>
            </a:r>
          </a:p>
          <a:p>
            <a:pPr marL="1106424" lvl="1" indent="-553212" defTabSz="817244">
              <a:spcBef>
                <a:spcPts val="900"/>
              </a:spcBef>
              <a:defRPr sz="4752"/>
            </a:pPr>
            <a:r>
              <a:t>from impossible to 0.06 sec/frame</a:t>
            </a:r>
          </a:p>
          <a:p>
            <a:pPr marL="553212" indent="-553212" defTabSz="817244">
              <a:spcBef>
                <a:spcPts val="900"/>
              </a:spcBef>
              <a:defRPr sz="4752"/>
            </a:pPr>
            <a:endParaRPr/>
          </a:p>
          <a:p>
            <a:pPr marL="553212" indent="-553212" defTabSz="817244">
              <a:spcBef>
                <a:spcPts val="900"/>
              </a:spcBef>
              <a:defRPr sz="4752"/>
            </a:pPr>
            <a:r>
              <a:t>Improves over state of the art solutions</a:t>
            </a:r>
          </a:p>
          <a:p>
            <a:pPr marL="1106424" lvl="1" indent="-553212" defTabSz="817244">
              <a:spcBef>
                <a:spcPts val="900"/>
              </a:spcBef>
              <a:defRPr sz="4752"/>
            </a:pPr>
            <a:r>
              <a:t>80% of videos</a:t>
            </a:r>
          </a:p>
          <a:p>
            <a:pPr marL="1106424" lvl="1" indent="-553212" defTabSz="817244">
              <a:spcBef>
                <a:spcPts val="900"/>
              </a:spcBef>
              <a:defRPr sz="4752"/>
            </a:pPr>
            <a:r>
              <a:t>1.6% IoU boost</a:t>
            </a:r>
          </a:p>
        </p:txBody>
      </p:sp>
      <p:sp>
        <p:nvSpPr>
          <p:cNvPr id="185" name="Video Object Segmentation: SFSeg - Our Solution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Video Object Segmentation: SFSeg - Our Solution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Qualitative Resul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Qualitative Results</a:t>
            </a:r>
          </a:p>
        </p:txBody>
      </p:sp>
      <p:sp>
        <p:nvSpPr>
          <p:cNvPr id="190" name="Multiple Iterations"/>
          <p:cNvSpPr txBox="1">
            <a:spLocks noGrp="1"/>
          </p:cNvSpPr>
          <p:nvPr>
            <p:ph type="body" sz="quarter" idx="1"/>
          </p:nvPr>
        </p:nvSpPr>
        <p:spPr>
          <a:xfrm>
            <a:off x="20346454" y="11291131"/>
            <a:ext cx="3477953" cy="871107"/>
          </a:xfrm>
          <a:prstGeom prst="rect">
            <a:avLst/>
          </a:prstGeom>
        </p:spPr>
        <p:txBody>
          <a:bodyPr/>
          <a:lstStyle>
            <a:lvl1pPr marL="346456" indent="-346456" defTabSz="511809">
              <a:spcBef>
                <a:spcPts val="600"/>
              </a:spcBef>
              <a:defRPr sz="2976"/>
            </a:lvl1pPr>
          </a:lstStyle>
          <a:p>
            <a:r>
              <a:t>Multiple Iterations</a:t>
            </a:r>
          </a:p>
        </p:txBody>
      </p:sp>
      <p:sp>
        <p:nvSpPr>
          <p:cNvPr id="191" name="Video Object Segmentation: Results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Video Object Segmentation: Results</a:t>
            </a:r>
          </a:p>
        </p:txBody>
      </p:sp>
      <p:pic>
        <p:nvPicPr>
          <p:cNvPr id="192" name="iterations.png" descr="iterations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92663" y="2970810"/>
            <a:ext cx="16198674" cy="965398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Qualitative Resul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Qualitative Results</a:t>
            </a:r>
          </a:p>
        </p:txBody>
      </p:sp>
      <p:sp>
        <p:nvSpPr>
          <p:cNvPr id="195" name="Video Object Segmentation: Results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Video Object Segmentation: Results</a:t>
            </a:r>
          </a:p>
        </p:txBody>
      </p:sp>
      <p:pic>
        <p:nvPicPr>
          <p:cNvPr id="196" name="G2_premvos_motocross-jump (1).png" descr="G2_premvos_motocross-jump (1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7996" y="2519358"/>
            <a:ext cx="8381524" cy="8109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G2_arp_dog (1).png" descr="G2_arp_dog (1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93982" y="4870007"/>
            <a:ext cx="8035727" cy="76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G2_onavos_breakdance (1).png" descr="G2_onavos_breakdance (1)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790716" y="2908412"/>
            <a:ext cx="8035727" cy="73316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all_videos_20fps.mp4" descr="all_videos_20fps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1738" y="-1132143"/>
            <a:ext cx="35922304" cy="134603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49996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0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imilarity Matrix"/>
          <p:cNvSpPr txBox="1"/>
          <p:nvPr/>
        </p:nvSpPr>
        <p:spPr>
          <a:xfrm>
            <a:off x="12294051" y="3271528"/>
            <a:ext cx="11276698" cy="917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558800" indent="-558800" algn="l">
              <a:spcBef>
                <a:spcPts val="1000"/>
              </a:spcBef>
              <a:buSzPct val="125000"/>
              <a:buChar char="•"/>
              <a:defRPr sz="4800"/>
            </a:pPr>
            <a:r>
              <a:t>Similarity Matrix</a:t>
            </a:r>
          </a:p>
          <a:p>
            <a:pPr algn="l">
              <a:spcBef>
                <a:spcPts val="1000"/>
              </a:spcBef>
              <a:defRPr sz="4800" b="0"/>
            </a:pPr>
            <a:endParaRPr/>
          </a:p>
          <a:p>
            <a:pPr algn="l">
              <a:spcBef>
                <a:spcPts val="1000"/>
              </a:spcBef>
              <a:defRPr sz="4800" b="0"/>
            </a:pPr>
            <a:endParaRPr/>
          </a:p>
          <a:p>
            <a:pPr algn="l">
              <a:spcBef>
                <a:spcPts val="1000"/>
              </a:spcBef>
              <a:defRPr sz="4800" b="0"/>
            </a:pPr>
            <a:endParaRPr/>
          </a:p>
          <a:p>
            <a:pPr algn="l">
              <a:spcBef>
                <a:spcPts val="1000"/>
              </a:spcBef>
              <a:defRPr sz="4800" b="0"/>
            </a:pPr>
            <a:endParaRPr/>
          </a:p>
          <a:p>
            <a:pPr algn="l">
              <a:spcBef>
                <a:spcPts val="1000"/>
              </a:spcBef>
              <a:defRPr sz="4800" b="0"/>
            </a:pPr>
            <a:endParaRPr/>
          </a:p>
          <a:p>
            <a:pPr algn="l">
              <a:spcBef>
                <a:spcPts val="1000"/>
              </a:spcBef>
              <a:defRPr sz="4800" b="0"/>
            </a:pPr>
            <a:endParaRPr/>
          </a:p>
          <a:p>
            <a:pPr algn="l">
              <a:spcBef>
                <a:spcPts val="1000"/>
              </a:spcBef>
              <a:defRPr sz="4800" b="0"/>
            </a:pPr>
            <a:endParaRPr/>
          </a:p>
          <a:p>
            <a:pPr algn="l">
              <a:spcBef>
                <a:spcPts val="1000"/>
              </a:spcBef>
              <a:defRPr sz="4800" b="0"/>
            </a:pPr>
            <a:endParaRPr/>
          </a:p>
        </p:txBody>
      </p:sp>
      <p:pic>
        <p:nvPicPr>
          <p:cNvPr id="20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2469018" y="4800877"/>
            <a:ext cx="10926948" cy="6313921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ome formul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Some formulas </a:t>
            </a:r>
          </a:p>
        </p:txBody>
      </p:sp>
      <p:sp>
        <p:nvSpPr>
          <p:cNvPr id="205" name="Power Iteration Equation…"/>
          <p:cNvSpPr txBox="1">
            <a:spLocks noGrp="1"/>
          </p:cNvSpPr>
          <p:nvPr>
            <p:ph type="body" sz="half" idx="1"/>
          </p:nvPr>
        </p:nvSpPr>
        <p:spPr>
          <a:xfrm>
            <a:off x="1689100" y="3060700"/>
            <a:ext cx="11406720" cy="874727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000"/>
              </a:spcBef>
              <a:defRPr sz="4800" b="1"/>
            </a:pPr>
            <a:r>
              <a:t>Power Iteration Equation</a:t>
            </a:r>
          </a:p>
          <a:p>
            <a:pPr lvl="1">
              <a:spcBef>
                <a:spcPts val="1000"/>
              </a:spcBef>
              <a:defRPr sz="4800" b="1"/>
            </a:pPr>
            <a:endParaRPr/>
          </a:p>
          <a:p>
            <a:pPr>
              <a:spcBef>
                <a:spcPts val="1000"/>
              </a:spcBef>
              <a:defRPr sz="4800"/>
            </a:pPr>
            <a:endParaRPr/>
          </a:p>
          <a:p>
            <a:pPr>
              <a:spcBef>
                <a:spcPts val="1000"/>
              </a:spcBef>
              <a:defRPr sz="4800"/>
            </a:pPr>
            <a:endParaRPr/>
          </a:p>
          <a:p>
            <a:pPr>
              <a:spcBef>
                <a:spcPts val="1000"/>
              </a:spcBef>
              <a:defRPr sz="4800"/>
            </a:pPr>
            <a:endParaRPr/>
          </a:p>
          <a:p>
            <a:pPr>
              <a:spcBef>
                <a:spcPts val="1000"/>
              </a:spcBef>
              <a:defRPr sz="4800"/>
            </a:pPr>
            <a:r>
              <a:t>Rewrite Power Iteration using</a:t>
            </a:r>
          </a:p>
          <a:p>
            <a:pPr lvl="1">
              <a:spcBef>
                <a:spcPts val="1000"/>
              </a:spcBef>
              <a:defRPr sz="4800"/>
            </a:pPr>
            <a:r>
              <a:rPr b="1"/>
              <a:t>Convolutional Filters </a:t>
            </a:r>
            <a:r>
              <a:t>and</a:t>
            </a:r>
          </a:p>
          <a:p>
            <a:pPr lvl="1">
              <a:spcBef>
                <a:spcPts val="1000"/>
              </a:spcBef>
              <a:defRPr sz="4800"/>
            </a:pPr>
            <a:r>
              <a:rPr b="1"/>
              <a:t>Taylor Series Approximation</a:t>
            </a:r>
          </a:p>
          <a:p>
            <a:pPr lvl="1">
              <a:spcBef>
                <a:spcPts val="1000"/>
              </a:spcBef>
              <a:defRPr sz="4800"/>
            </a:pPr>
            <a:r>
              <a:rPr b="1"/>
              <a:t>Without building</a:t>
            </a:r>
            <a:r>
              <a:t> the matrix explicitly </a:t>
            </a:r>
          </a:p>
        </p:txBody>
      </p:sp>
      <p:sp>
        <p:nvSpPr>
          <p:cNvPr id="206" name="Video Object Segmentation: SFSeg - Our Solution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Video Object Segmentation: SFSeg - Our Solution</a:t>
            </a:r>
          </a:p>
        </p:txBody>
      </p:sp>
      <p:pic>
        <p:nvPicPr>
          <p:cNvPr id="207" name="image (1).png" descr="image (1).png"/>
          <p:cNvPicPr>
            <a:picLocks noChangeAspect="1"/>
          </p:cNvPicPr>
          <p:nvPr/>
        </p:nvPicPr>
        <p:blipFill>
          <a:blip r:embed="rId3">
            <a:extLst/>
          </a:blip>
          <a:srcRect t="15637"/>
          <a:stretch>
            <a:fillRect/>
          </a:stretch>
        </p:blipFill>
        <p:spPr>
          <a:xfrm>
            <a:off x="2857500" y="5062065"/>
            <a:ext cx="7899400" cy="19928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ome other formulas"/>
          <p:cNvSpPr txBox="1">
            <a:spLocks noGrp="1"/>
          </p:cNvSpPr>
          <p:nvPr>
            <p:ph type="title"/>
          </p:nvPr>
        </p:nvSpPr>
        <p:spPr>
          <a:xfrm>
            <a:off x="1701800" y="355600"/>
            <a:ext cx="21005800" cy="2286000"/>
          </a:xfrm>
          <a:prstGeom prst="rect">
            <a:avLst/>
          </a:prstGeom>
        </p:spPr>
        <p:txBody>
          <a:bodyPr/>
          <a:lstStyle/>
          <a:p>
            <a:r>
              <a:t>Some other formulas</a:t>
            </a:r>
          </a:p>
        </p:txBody>
      </p:sp>
      <p:sp>
        <p:nvSpPr>
          <p:cNvPr id="210" name="Power Iteration Equation:…"/>
          <p:cNvSpPr txBox="1">
            <a:spLocks noGrp="1"/>
          </p:cNvSpPr>
          <p:nvPr>
            <p:ph type="body" sz="half" idx="1"/>
          </p:nvPr>
        </p:nvSpPr>
        <p:spPr>
          <a:xfrm>
            <a:off x="1689100" y="2794897"/>
            <a:ext cx="10236200" cy="9296401"/>
          </a:xfrm>
          <a:prstGeom prst="rect">
            <a:avLst/>
          </a:prstGeom>
        </p:spPr>
        <p:txBody>
          <a:bodyPr/>
          <a:lstStyle/>
          <a:p>
            <a:pPr marL="628650" indent="-628650" defTabSz="817244">
              <a:spcBef>
                <a:spcPts val="900"/>
              </a:spcBef>
              <a:defRPr sz="4752" b="1"/>
            </a:pPr>
            <a:r>
              <a:t>Power Iteration Equation:</a:t>
            </a:r>
          </a:p>
          <a:p>
            <a:pPr marL="628650" indent="-628650" defTabSz="817244">
              <a:spcBef>
                <a:spcPts val="900"/>
              </a:spcBef>
              <a:defRPr sz="4752" b="1"/>
            </a:pPr>
            <a:endParaRPr/>
          </a:p>
          <a:p>
            <a:pPr marL="628650" indent="-628650" defTabSz="817244">
              <a:spcBef>
                <a:spcPts val="900"/>
              </a:spcBef>
              <a:defRPr sz="4752" b="1"/>
            </a:pPr>
            <a:endParaRPr/>
          </a:p>
          <a:p>
            <a:pPr marL="628650" indent="-628650" defTabSz="817244">
              <a:spcBef>
                <a:spcPts val="900"/>
              </a:spcBef>
              <a:defRPr sz="4752" b="1"/>
            </a:pPr>
            <a:endParaRPr/>
          </a:p>
          <a:p>
            <a:pPr marL="628650" indent="-628650" defTabSz="817244">
              <a:spcBef>
                <a:spcPts val="900"/>
              </a:spcBef>
              <a:defRPr sz="4752" b="1"/>
            </a:pPr>
            <a:endParaRPr/>
          </a:p>
          <a:p>
            <a:pPr marL="628650" indent="-628650" defTabSz="817244">
              <a:spcBef>
                <a:spcPts val="900"/>
              </a:spcBef>
              <a:defRPr sz="4752" b="1"/>
            </a:pPr>
            <a:endParaRPr/>
          </a:p>
          <a:p>
            <a:pPr marL="628650" indent="-628650" defTabSz="817244">
              <a:spcBef>
                <a:spcPts val="900"/>
              </a:spcBef>
              <a:defRPr sz="4752" b="1"/>
            </a:pPr>
            <a:endParaRPr/>
          </a:p>
          <a:p>
            <a:pPr marL="628650" indent="-628650" defTabSz="817244">
              <a:spcBef>
                <a:spcPts val="900"/>
              </a:spcBef>
              <a:defRPr sz="4752" b="1"/>
            </a:pPr>
            <a:r>
              <a:t>Convolutional Formulation:</a:t>
            </a:r>
          </a:p>
          <a:p>
            <a:pPr marL="0" indent="0" defTabSz="817244">
              <a:spcBef>
                <a:spcPts val="900"/>
              </a:spcBef>
              <a:buSzTx/>
              <a:buNone/>
              <a:defRPr sz="4752"/>
            </a:pPr>
            <a:endParaRPr/>
          </a:p>
          <a:p>
            <a:pPr marL="0" indent="0" defTabSz="817244">
              <a:spcBef>
                <a:spcPts val="900"/>
              </a:spcBef>
              <a:buSzTx/>
              <a:buNone/>
              <a:defRPr sz="4752"/>
            </a:pPr>
            <a:endParaRPr/>
          </a:p>
        </p:txBody>
      </p:sp>
      <p:sp>
        <p:nvSpPr>
          <p:cNvPr id="211" name="Video Object Segmentation: SFSeg - Our Solution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Video Object Segmentation: SFSeg - Our Solution</a:t>
            </a:r>
          </a:p>
        </p:txBody>
      </p:sp>
      <p:pic>
        <p:nvPicPr>
          <p:cNvPr id="212" name="image (2).png" descr="image (2).png"/>
          <p:cNvPicPr>
            <a:picLocks noChangeAspect="1"/>
          </p:cNvPicPr>
          <p:nvPr/>
        </p:nvPicPr>
        <p:blipFill>
          <a:blip r:embed="rId2">
            <a:extLst/>
          </a:blip>
          <a:srcRect l="4691" r="6830"/>
          <a:stretch>
            <a:fillRect/>
          </a:stretch>
        </p:blipFill>
        <p:spPr>
          <a:xfrm>
            <a:off x="10616457" y="2725868"/>
            <a:ext cx="10602425" cy="5477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age (4).png" descr="image (4).png"/>
          <p:cNvPicPr>
            <a:picLocks noChangeAspect="1"/>
          </p:cNvPicPr>
          <p:nvPr/>
        </p:nvPicPr>
        <p:blipFill>
          <a:blip r:embed="rId3">
            <a:extLst/>
          </a:blip>
          <a:srcRect l="2913"/>
          <a:stretch>
            <a:fillRect/>
          </a:stretch>
        </p:blipFill>
        <p:spPr>
          <a:xfrm>
            <a:off x="10717469" y="8593001"/>
            <a:ext cx="12425558" cy="33975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Quantitative Resul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Quantitative Results</a:t>
            </a:r>
          </a:p>
        </p:txBody>
      </p:sp>
      <p:sp>
        <p:nvSpPr>
          <p:cNvPr id="216" name="Consistently improves over SOTA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1032147" cy="92964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000"/>
              </a:spcBef>
              <a:defRPr sz="4800"/>
            </a:pPr>
            <a:r>
              <a:t>Consistently improves over SOTA</a:t>
            </a:r>
          </a:p>
          <a:p>
            <a:pPr lvl="1">
              <a:spcBef>
                <a:spcPts val="1000"/>
              </a:spcBef>
              <a:defRPr sz="4800"/>
            </a:pPr>
            <a:r>
              <a:t>80% of videos, 1.6% in IoU</a:t>
            </a:r>
          </a:p>
          <a:p>
            <a:pPr marL="0" lvl="1" indent="0">
              <a:spcBef>
                <a:spcPts val="1000"/>
              </a:spcBef>
              <a:buSzTx/>
              <a:buNone/>
              <a:defRPr sz="4800"/>
            </a:pPr>
            <a:endParaRPr/>
          </a:p>
          <a:p>
            <a:pPr>
              <a:spcBef>
                <a:spcPts val="1000"/>
              </a:spcBef>
              <a:defRPr sz="4800"/>
            </a:pPr>
            <a:r>
              <a:rPr b="1"/>
              <a:t>Small</a:t>
            </a:r>
            <a:r>
              <a:t> additional </a:t>
            </a:r>
            <a:r>
              <a:rPr b="1"/>
              <a:t>computational cost</a:t>
            </a:r>
          </a:p>
          <a:p>
            <a:pPr lvl="1">
              <a:spcBef>
                <a:spcPts val="1000"/>
              </a:spcBef>
              <a:defRPr sz="4800"/>
            </a:pPr>
            <a:r>
              <a:t>0.06 sec/frame/iteration </a:t>
            </a:r>
          </a:p>
          <a:p>
            <a:pPr lvl="2">
              <a:spcBef>
                <a:spcPts val="1000"/>
              </a:spcBef>
              <a:defRPr sz="4800"/>
            </a:pPr>
            <a:r>
              <a:t>5 iterations for convergences</a:t>
            </a:r>
          </a:p>
          <a:p>
            <a:pPr>
              <a:spcBef>
                <a:spcPts val="1000"/>
              </a:spcBef>
              <a:defRPr sz="4800"/>
            </a:pPr>
            <a:endParaRPr/>
          </a:p>
          <a:p>
            <a:pPr>
              <a:spcBef>
                <a:spcPts val="1000"/>
              </a:spcBef>
              <a:defRPr sz="4800"/>
            </a:pPr>
            <a:r>
              <a:rPr b="1"/>
              <a:t>Complementary </a:t>
            </a:r>
            <a:r>
              <a:t>approach</a:t>
            </a:r>
          </a:p>
          <a:p>
            <a:pPr lvl="1">
              <a:spcBef>
                <a:spcPts val="1000"/>
              </a:spcBef>
              <a:defRPr sz="4800"/>
            </a:pPr>
            <a:r>
              <a:t>not addressed by current solutions</a:t>
            </a:r>
          </a:p>
        </p:txBody>
      </p:sp>
      <p:sp>
        <p:nvSpPr>
          <p:cNvPr id="217" name="Video Object Segmentation: Results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Video Object Segmentation: Results</a:t>
            </a:r>
          </a:p>
        </p:txBody>
      </p:sp>
      <p:pic>
        <p:nvPicPr>
          <p:cNvPr id="218" name="synthetic_demo.mp4" descr="synthetic_demo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8571449" y="16880879"/>
            <a:ext cx="13335001" cy="762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 (5).png" descr="image (5).png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12641573" y="2541925"/>
            <a:ext cx="11293766" cy="10511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3" fill="hold"/>
                                        <p:tgtEl>
                                          <p:spTgt spid="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1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Useful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Useful?</a:t>
            </a:r>
          </a:p>
        </p:txBody>
      </p:sp>
      <p:sp>
        <p:nvSpPr>
          <p:cNvPr id="222" name="Why accurate video segmentation: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3918263" cy="92964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000"/>
              </a:spcBef>
              <a:defRPr sz="4800"/>
            </a:pPr>
            <a:r>
              <a:t>Why </a:t>
            </a:r>
            <a:r>
              <a:rPr b="1"/>
              <a:t>accurate video segmentation</a:t>
            </a:r>
            <a:r>
              <a:t>:</a:t>
            </a:r>
          </a:p>
          <a:p>
            <a:pPr lvl="1">
              <a:spcBef>
                <a:spcPts val="1000"/>
              </a:spcBef>
              <a:defRPr sz="4800"/>
            </a:pPr>
            <a:r>
              <a:t>Better </a:t>
            </a:r>
            <a:r>
              <a:rPr b="1"/>
              <a:t>decomposition of the scene</a:t>
            </a:r>
          </a:p>
          <a:p>
            <a:pPr lvl="2">
              <a:spcBef>
                <a:spcPts val="1000"/>
              </a:spcBef>
              <a:defRPr sz="4800"/>
            </a:pPr>
            <a:r>
              <a:t>Self-driving cars</a:t>
            </a:r>
          </a:p>
          <a:p>
            <a:pPr marL="0" lvl="2" indent="0">
              <a:spcBef>
                <a:spcPts val="1000"/>
              </a:spcBef>
              <a:buSzTx/>
              <a:buNone/>
              <a:defRPr sz="4800"/>
            </a:pPr>
            <a:endParaRPr/>
          </a:p>
          <a:p>
            <a:pPr lvl="1">
              <a:spcBef>
                <a:spcPts val="1000"/>
              </a:spcBef>
              <a:defRPr sz="4800"/>
            </a:pPr>
            <a:r>
              <a:rPr b="1"/>
              <a:t>Discover objects of interest</a:t>
            </a:r>
            <a:r>
              <a:t> in the video</a:t>
            </a:r>
          </a:p>
          <a:p>
            <a:pPr lvl="2">
              <a:spcBef>
                <a:spcPts val="1000"/>
              </a:spcBef>
              <a:defRPr sz="4800"/>
            </a:pPr>
            <a:r>
              <a:t>Separate BKG from FG (auto)</a:t>
            </a:r>
          </a:p>
          <a:p>
            <a:pPr marL="0" lvl="2" indent="0">
              <a:spcBef>
                <a:spcPts val="1000"/>
              </a:spcBef>
              <a:buSzTx/>
              <a:buNone/>
              <a:defRPr sz="4800"/>
            </a:pPr>
            <a:endParaRPr/>
          </a:p>
          <a:p>
            <a:pPr lvl="1">
              <a:spcBef>
                <a:spcPts val="1000"/>
              </a:spcBef>
              <a:defRPr sz="4800"/>
            </a:pPr>
            <a:r>
              <a:rPr b="1"/>
              <a:t>Precise shape and boundary</a:t>
            </a:r>
            <a:r>
              <a:t> of the object</a:t>
            </a:r>
          </a:p>
          <a:p>
            <a:pPr lvl="2">
              <a:spcBef>
                <a:spcPts val="1000"/>
              </a:spcBef>
              <a:defRPr sz="4800"/>
            </a:pPr>
            <a:r>
              <a:t>Medical images</a:t>
            </a:r>
          </a:p>
          <a:p>
            <a:pPr lvl="2">
              <a:spcBef>
                <a:spcPts val="1000"/>
              </a:spcBef>
              <a:defRPr sz="4800"/>
            </a:pPr>
            <a:r>
              <a:t>Cut out/Replace specific objects</a:t>
            </a:r>
          </a:p>
        </p:txBody>
      </p:sp>
      <p:sp>
        <p:nvSpPr>
          <p:cNvPr id="223" name="Video Object Segmentation: Utility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Video Object Segmentation: Utility</a:t>
            </a:r>
          </a:p>
        </p:txBody>
      </p:sp>
      <p:pic>
        <p:nvPicPr>
          <p:cNvPr id="224" name="Screenshot 2020-01-21 at 12.51.42.png" descr="Screenshot 2020-01-21 at 12.51.42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98573" y="3585435"/>
            <a:ext cx="8496429" cy="8424731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225" name="synthetic_demo.mp4" descr="synthetic_demo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-8571449" y="16880879"/>
            <a:ext cx="13335001" cy="762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3" fill="hold"/>
                                        <p:tgtEl>
                                          <p:spTgt spid="2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2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20 min challenge: Math concepts can be extremely useful, easy and close to real life (security related) problems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685165">
              <a:defRPr sz="9296"/>
            </a:pPr>
            <a:r>
              <a:t>20 min challenge: </a:t>
            </a:r>
            <a:r>
              <a:rPr b="1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Math</a:t>
            </a:r>
            <a:r>
              <a:rPr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</a:rPr>
              <a:t> </a:t>
            </a:r>
            <a:r>
              <a:rPr b="1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concepts</a:t>
            </a:r>
            <a:r>
              <a:t> can be extremely </a:t>
            </a:r>
            <a:r>
              <a:rPr b="1">
                <a:solidFill>
                  <a:schemeClr val="accent1">
                    <a:lumOff val="13529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useful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b="1">
                <a:solidFill>
                  <a:schemeClr val="accent1">
                    <a:lumOff val="13529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easy</a:t>
            </a:r>
            <a:r>
              <a:t> and </a:t>
            </a:r>
            <a:r>
              <a:rPr>
                <a:solidFill>
                  <a:schemeClr val="accent1">
                    <a:lumOff val="13529"/>
                  </a:schemeClr>
                </a:solidFill>
              </a:rPr>
              <a:t>close to real life</a:t>
            </a:r>
            <a:r>
              <a:t> (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security</a:t>
            </a:r>
            <a:r>
              <a:t> related) problems!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camera2_dance-twirl (1).mp4" descr="camera2_dance-twirl (1)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5207733" y="3189899"/>
            <a:ext cx="8220820" cy="9241202"/>
          </a:xfrm>
          <a:prstGeom prst="rect">
            <a:avLst/>
          </a:prstGeom>
        </p:spPr>
      </p:pic>
      <p:sp>
        <p:nvSpPr>
          <p:cNvPr id="228" name="Cool or Scary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Cool or Scary?</a:t>
            </a:r>
          </a:p>
        </p:txBody>
      </p:sp>
      <p:sp>
        <p:nvSpPr>
          <p:cNvPr id="229" name="Private Video Surveillance Concept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3918263" cy="92964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000"/>
              </a:spcBef>
              <a:defRPr sz="4800"/>
            </a:pPr>
            <a:r>
              <a:rPr b="1"/>
              <a:t>Private</a:t>
            </a:r>
            <a:r>
              <a:t> Video Surveillance </a:t>
            </a:r>
            <a:r>
              <a:rPr b="1"/>
              <a:t>Concept</a:t>
            </a:r>
          </a:p>
          <a:p>
            <a:pPr lvl="1">
              <a:spcBef>
                <a:spcPts val="1000"/>
              </a:spcBef>
              <a:defRPr sz="4800"/>
            </a:pPr>
            <a:r>
              <a:t>Computer Vision empowered by Crypto</a:t>
            </a:r>
          </a:p>
          <a:p>
            <a:pPr>
              <a:spcBef>
                <a:spcPts val="1000"/>
              </a:spcBef>
              <a:defRPr sz="4800"/>
            </a:pPr>
            <a:endParaRPr/>
          </a:p>
          <a:p>
            <a:pPr>
              <a:spcBef>
                <a:spcPts val="1000"/>
              </a:spcBef>
              <a:defRPr sz="4800"/>
            </a:pPr>
            <a:r>
              <a:t>Video</a:t>
            </a:r>
          </a:p>
          <a:p>
            <a:pPr lvl="1">
              <a:spcBef>
                <a:spcPts val="1000"/>
              </a:spcBef>
              <a:defRPr sz="4800"/>
            </a:pPr>
            <a:r>
              <a:t>Visual is a rich flow of info</a:t>
            </a:r>
          </a:p>
          <a:p>
            <a:pPr lvl="1">
              <a:spcBef>
                <a:spcPts val="1000"/>
              </a:spcBef>
              <a:defRPr sz="4800"/>
            </a:pPr>
            <a:r>
              <a:t>Leak of unwanted/unauthorized info</a:t>
            </a:r>
          </a:p>
          <a:p>
            <a:pPr lvl="1">
              <a:spcBef>
                <a:spcPts val="1000"/>
              </a:spcBef>
              <a:defRPr sz="4800"/>
            </a:pPr>
            <a:r>
              <a:t>Use it only for the exact declared use cases</a:t>
            </a:r>
          </a:p>
          <a:p>
            <a:pPr lvl="1">
              <a:spcBef>
                <a:spcPts val="1000"/>
              </a:spcBef>
              <a:defRPr sz="4800"/>
            </a:pPr>
            <a:r>
              <a:t>Eg.: Each parent should be able to monitor only his/her child</a:t>
            </a:r>
          </a:p>
        </p:txBody>
      </p:sp>
      <p:sp>
        <p:nvSpPr>
          <p:cNvPr id="230" name="Video Object Segmentation: Utility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Video Object Segmentation: Utility</a:t>
            </a:r>
          </a:p>
        </p:txBody>
      </p:sp>
      <p:pic>
        <p:nvPicPr>
          <p:cNvPr id="231" name="synthetic_demo.mp4" descr="synthetic_demo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-8571449" y="16880879"/>
            <a:ext cx="13335001" cy="762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3" fill="hold"/>
                                        <p:tgtEl>
                                          <p:spTgt spid="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6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0000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231"/>
                </p:tgtEl>
              </p:cMediaNode>
            </p:video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22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roup"/>
          <p:cNvGrpSpPr/>
          <p:nvPr/>
        </p:nvGrpSpPr>
        <p:grpSpPr>
          <a:xfrm>
            <a:off x="2061495" y="2955532"/>
            <a:ext cx="8143709" cy="9735336"/>
            <a:chOff x="0" y="50800"/>
            <a:chExt cx="8143708" cy="9735335"/>
          </a:xfrm>
        </p:grpSpPr>
        <p:pic>
          <p:nvPicPr>
            <p:cNvPr id="233" name="WhatsApp Image 2019-11-28 at 10.32.43 AM.jpeg" descr="WhatsApp Image 2019-11-28 at 10.32.43 AM.jpeg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4300" y="50800"/>
              <a:ext cx="7953209" cy="8004010"/>
            </a:xfrm>
            <a:prstGeom prst="rect">
              <a:avLst/>
            </a:prstGeom>
            <a:effectLst>
              <a:outerShdw blurRad="190500" dist="8455" dir="5400000" rotWithShape="0">
                <a:srgbClr val="000000"/>
              </a:outerShdw>
            </a:effectLst>
          </p:spPr>
        </p:pic>
        <p:sp>
          <p:nvSpPr>
            <p:cNvPr id="234" name="Elena Burceanu…"/>
            <p:cNvSpPr txBox="1"/>
            <p:nvPr/>
          </p:nvSpPr>
          <p:spPr>
            <a:xfrm>
              <a:off x="0" y="8106410"/>
              <a:ext cx="8143709" cy="16797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lnSpc>
                  <a:spcPts val="7900"/>
                </a:lnSpc>
                <a:defRPr sz="4800"/>
              </a:pPr>
              <a:r>
                <a:t>Elena Burceanu</a:t>
              </a:r>
              <a:endParaRPr b="0"/>
            </a:p>
            <a:p>
              <a:pPr algn="l" defTabSz="457200">
                <a:lnSpc>
                  <a:spcPts val="7900"/>
                </a:lnSpc>
                <a:defRPr sz="4800"/>
              </a:pPr>
              <a:r>
                <a:rPr b="0"/>
                <a:t>@eburceanu</a:t>
              </a:r>
            </a:p>
          </p:txBody>
        </p:sp>
      </p:grpSp>
      <p:sp>
        <p:nvSpPr>
          <p:cNvPr id="236" name="Thank you! Question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Thank you! Questions?</a:t>
            </a:r>
          </a:p>
        </p:txBody>
      </p:sp>
      <p:sp>
        <p:nvSpPr>
          <p:cNvPr id="237" name="Our full team and projects:…"/>
          <p:cNvSpPr txBox="1">
            <a:spLocks noGrp="1"/>
          </p:cNvSpPr>
          <p:nvPr>
            <p:ph type="body" sz="half" idx="1"/>
          </p:nvPr>
        </p:nvSpPr>
        <p:spPr>
          <a:xfrm>
            <a:off x="11148283" y="3149600"/>
            <a:ext cx="11895867" cy="92964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900"/>
              </a:spcBef>
              <a:buSzTx/>
              <a:buNone/>
              <a:defRPr sz="4800" b="1"/>
            </a:pPr>
            <a:r>
              <a:t>Our full team and projects: </a:t>
            </a:r>
          </a:p>
          <a:p>
            <a:pPr marL="0" indent="0">
              <a:spcBef>
                <a:spcPts val="5900"/>
              </a:spcBef>
              <a:buSzTx/>
              <a:buNone/>
              <a:defRPr sz="11200" b="1"/>
            </a:pPr>
            <a:r>
              <a:rPr u="sng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hlinkClick r:id="rId3"/>
              </a:rPr>
              <a:t>bit-ml.github.io</a:t>
            </a:r>
          </a:p>
          <a:p>
            <a:pPr marL="0" indent="0">
              <a:buSzTx/>
              <a:buNone/>
              <a:defRPr sz="4800"/>
            </a:pPr>
            <a:r>
              <a:t>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Video Object Segment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Video Object Segmentation</a:t>
            </a:r>
          </a:p>
        </p:txBody>
      </p:sp>
      <p:sp>
        <p:nvSpPr>
          <p:cNvPr id="133" name="Given a video of a dynamic object, discover it!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3641718" cy="92964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000"/>
              </a:spcBef>
              <a:defRPr sz="4800"/>
            </a:pPr>
            <a:r>
              <a:t>Given a video of a dynamic object, </a:t>
            </a:r>
            <a:r>
              <a:rPr b="1"/>
              <a:t>discover it</a:t>
            </a:r>
            <a:r>
              <a:t>!</a:t>
            </a:r>
          </a:p>
          <a:p>
            <a:pPr lvl="1">
              <a:spcBef>
                <a:spcPts val="1000"/>
              </a:spcBef>
              <a:defRPr sz="4800"/>
            </a:pPr>
            <a:r>
              <a:rPr b="1"/>
              <a:t>Unsupervised</a:t>
            </a:r>
            <a:r>
              <a:t>: just by watching the video</a:t>
            </a:r>
          </a:p>
          <a:p>
            <a:pPr lvl="1">
              <a:spcBef>
                <a:spcPts val="1000"/>
              </a:spcBef>
              <a:defRPr sz="4800"/>
            </a:pPr>
            <a:r>
              <a:rPr b="1"/>
              <a:t>Semi-Supervised</a:t>
            </a:r>
            <a:r>
              <a:t>: knowing 1st frame GT</a:t>
            </a:r>
          </a:p>
          <a:p>
            <a:pPr lvl="1">
              <a:spcBef>
                <a:spcPts val="1000"/>
              </a:spcBef>
              <a:defRPr sz="4800"/>
            </a:pPr>
            <a:endParaRPr/>
          </a:p>
          <a:p>
            <a:pPr>
              <a:spcBef>
                <a:spcPts val="1000"/>
              </a:spcBef>
              <a:defRPr sz="4800"/>
            </a:pPr>
            <a:r>
              <a:t>Why is it </a:t>
            </a:r>
            <a:r>
              <a:rPr b="1"/>
              <a:t>useful</a:t>
            </a:r>
            <a:r>
              <a:t>?</a:t>
            </a:r>
          </a:p>
          <a:p>
            <a:pPr lvl="1">
              <a:spcBef>
                <a:spcPts val="1000"/>
              </a:spcBef>
              <a:defRPr sz="4800"/>
            </a:pPr>
            <a:r>
              <a:t>Fundamental task in Computer Vision</a:t>
            </a:r>
          </a:p>
          <a:p>
            <a:pPr lvl="1">
              <a:spcBef>
                <a:spcPts val="1000"/>
              </a:spcBef>
              <a:defRPr sz="4800"/>
            </a:pPr>
            <a:r>
              <a:t>Video editing, Robotics, Self-driving cars, Video Surveillance</a:t>
            </a:r>
          </a:p>
        </p:txBody>
      </p:sp>
      <p:sp>
        <p:nvSpPr>
          <p:cNvPr id="134" name="Video Object Segmentation: Intro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Video Object Segmentation: Intro</a:t>
            </a:r>
          </a:p>
        </p:txBody>
      </p:sp>
      <p:pic>
        <p:nvPicPr>
          <p:cNvPr id="135" name="camera1 (1).mp4" descr="camera1 (1)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6039838" y="3149600"/>
            <a:ext cx="7745837" cy="870726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6999" fill="hold"/>
                                        <p:tgtEl>
                                          <p:spTgt spid="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3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creenshot 2019-02-22 at 19.24.36.png" descr="Screenshot 2019-02-22 at 19.24.36.png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309600" y="3920331"/>
            <a:ext cx="10385487" cy="7386128"/>
          </a:xfrm>
          <a:prstGeom prst="rect">
            <a:avLst/>
          </a:prstGeom>
          <a:ln w="9525">
            <a:round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138" name="Intui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Intuition</a:t>
            </a:r>
          </a:p>
        </p:txBody>
      </p:sp>
      <p:sp>
        <p:nvSpPr>
          <p:cNvPr id="139" name="Video Object Segmentation: Intro                                                                                                             MoSculp [Zhang et al., UIST 2018]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Video Object Segmentation: Intro                                                                                                             MoSculp [Zhang et al., UIST 2018]</a:t>
            </a:r>
          </a:p>
        </p:txBody>
      </p:sp>
      <p:sp>
        <p:nvSpPr>
          <p:cNvPr id="140" name="Video = space-time volum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1704062" cy="92964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000"/>
              </a:spcBef>
              <a:defRPr sz="4800"/>
            </a:pPr>
            <a:r>
              <a:t>Video = </a:t>
            </a:r>
            <a:r>
              <a:rPr b="1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</a:rPr>
              <a:t>space</a:t>
            </a:r>
            <a:r>
              <a:rPr b="1"/>
              <a:t>-</a:t>
            </a:r>
            <a:r>
              <a:rPr b="1">
                <a:solidFill>
                  <a:schemeClr val="accent1">
                    <a:lumOff val="13529"/>
                  </a:schemeClr>
                </a:solidFill>
              </a:rPr>
              <a:t>time</a:t>
            </a:r>
            <a:r>
              <a:rPr b="1"/>
              <a:t> volume</a:t>
            </a:r>
          </a:p>
          <a:p>
            <a:pPr>
              <a:spcBef>
                <a:spcPts val="1000"/>
              </a:spcBef>
              <a:defRPr sz="4800"/>
            </a:pPr>
            <a:r>
              <a:t>A slice = one frame</a:t>
            </a:r>
          </a:p>
          <a:p>
            <a:pPr lvl="1">
              <a:spcBef>
                <a:spcPts val="1000"/>
              </a:spcBef>
              <a:defRPr sz="4800"/>
            </a:pPr>
            <a:endParaRPr/>
          </a:p>
          <a:p>
            <a:pPr>
              <a:spcBef>
                <a:spcPts val="1000"/>
              </a:spcBef>
              <a:defRPr sz="4800"/>
            </a:pPr>
            <a:r>
              <a:t>Start with an </a:t>
            </a:r>
            <a:r>
              <a:rPr b="1"/>
              <a:t>imperfect segmentation</a:t>
            </a:r>
          </a:p>
          <a:p>
            <a:pPr lvl="1">
              <a:spcBef>
                <a:spcPts val="1000"/>
              </a:spcBef>
              <a:defRPr sz="4800"/>
            </a:pPr>
            <a:r>
              <a:rPr b="1"/>
              <a:t>Add missing parts</a:t>
            </a:r>
            <a:r>
              <a:t> of the object</a:t>
            </a:r>
          </a:p>
          <a:p>
            <a:pPr lvl="1">
              <a:spcBef>
                <a:spcPts val="1000"/>
              </a:spcBef>
              <a:defRPr sz="4800"/>
            </a:pPr>
            <a:r>
              <a:rPr b="1"/>
              <a:t>Remove the noise</a:t>
            </a:r>
            <a:r>
              <a:t> coming from other objects</a:t>
            </a:r>
          </a:p>
          <a:p>
            <a:pPr lvl="1">
              <a:spcBef>
                <a:spcPts val="1000"/>
              </a:spcBef>
              <a:defRPr sz="4800"/>
            </a:pPr>
            <a:r>
              <a:t>Fix it along multiple </a:t>
            </a:r>
            <a:r>
              <a:rPr b="1"/>
              <a:t>iterations</a:t>
            </a:r>
          </a:p>
          <a:p>
            <a:pPr lvl="1">
              <a:spcBef>
                <a:spcPts val="1000"/>
              </a:spcBef>
              <a:defRPr sz="4800"/>
            </a:pPr>
            <a:endParaRPr b="1"/>
          </a:p>
          <a:p>
            <a:pPr>
              <a:spcBef>
                <a:spcPts val="1000"/>
              </a:spcBef>
              <a:defRPr sz="4800"/>
            </a:pPr>
            <a:r>
              <a:t>The main </a:t>
            </a:r>
            <a:r>
              <a:rPr b="1"/>
              <a:t>object segmentation = </a:t>
            </a:r>
            <a:r>
              <a:t>the </a:t>
            </a:r>
            <a:r>
              <a:rPr b="1"/>
              <a:t>strongest cluster</a:t>
            </a:r>
            <a:r>
              <a:t> in pixels graph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lustering Intr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Clustering Intro</a:t>
            </a:r>
          </a:p>
        </p:txBody>
      </p:sp>
      <p:sp>
        <p:nvSpPr>
          <p:cNvPr id="143" name="Clustering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3918263" cy="9296400"/>
          </a:xfrm>
          <a:prstGeom prst="rect">
            <a:avLst/>
          </a:prstGeom>
        </p:spPr>
        <p:txBody>
          <a:bodyPr/>
          <a:lstStyle/>
          <a:p>
            <a:pPr marL="447040" indent="-447040" defTabSz="660400">
              <a:spcBef>
                <a:spcPts val="800"/>
              </a:spcBef>
              <a:defRPr sz="3840" b="1"/>
            </a:pPr>
            <a:r>
              <a:t>Clustering</a:t>
            </a:r>
          </a:p>
          <a:p>
            <a:pPr marL="894080" lvl="1" indent="-447040" defTabSz="660400">
              <a:spcBef>
                <a:spcPts val="800"/>
              </a:spcBef>
              <a:defRPr sz="3840"/>
            </a:pPr>
            <a:r>
              <a:t>Divide data points (</a:t>
            </a:r>
            <a:r>
              <a:rPr b="1"/>
              <a:t>nodes</a:t>
            </a:r>
            <a:r>
              <a:t>) into groups</a:t>
            </a:r>
          </a:p>
          <a:p>
            <a:pPr marL="894080" lvl="1" indent="-447040" defTabSz="660400">
              <a:spcBef>
                <a:spcPts val="800"/>
              </a:spcBef>
              <a:defRPr sz="3840"/>
            </a:pPr>
            <a:r>
              <a:t>Very similar inside a group =&gt; need a </a:t>
            </a:r>
            <a:r>
              <a:rPr b="1"/>
              <a:t>similarity</a:t>
            </a:r>
            <a:r>
              <a:t> function</a:t>
            </a:r>
          </a:p>
          <a:p>
            <a:pPr marL="894080" lvl="1" indent="-447040" defTabSz="660400">
              <a:spcBef>
                <a:spcPts val="800"/>
              </a:spcBef>
              <a:defRPr sz="3840"/>
            </a:pPr>
            <a:r>
              <a:t>Similarity between any two nodes =&gt; </a:t>
            </a:r>
            <a:r>
              <a:rPr b="1"/>
              <a:t>edges</a:t>
            </a:r>
          </a:p>
          <a:p>
            <a:pPr marL="894080" lvl="1" indent="-447040" defTabSz="660400">
              <a:spcBef>
                <a:spcPts val="800"/>
              </a:spcBef>
              <a:defRPr sz="3840"/>
            </a:pPr>
            <a:endParaRPr b="1"/>
          </a:p>
          <a:p>
            <a:pPr marL="447040" indent="-447040" defTabSz="660400">
              <a:spcBef>
                <a:spcPts val="800"/>
              </a:spcBef>
              <a:defRPr sz="3840"/>
            </a:pPr>
            <a:r>
              <a:rPr b="1"/>
              <a:t>Graph</a:t>
            </a:r>
          </a:p>
          <a:p>
            <a:pPr marL="894080" lvl="1" indent="-447040" defTabSz="660400">
              <a:spcBef>
                <a:spcPts val="800"/>
              </a:spcBef>
              <a:defRPr sz="3840"/>
            </a:pPr>
            <a:r>
              <a:t>Custom ways of describing the relations</a:t>
            </a:r>
          </a:p>
          <a:p>
            <a:pPr marL="894080" lvl="1" indent="-447040" defTabSz="660400">
              <a:spcBef>
                <a:spcPts val="800"/>
              </a:spcBef>
              <a:defRPr sz="3840"/>
            </a:pPr>
            <a:r>
              <a:t>Based on unary (nodes) + pairwise (edges, 2 nodes) terms</a:t>
            </a:r>
          </a:p>
          <a:p>
            <a:pPr marL="894080" lvl="1" indent="-447040" defTabSz="660400">
              <a:spcBef>
                <a:spcPts val="800"/>
              </a:spcBef>
              <a:defRPr sz="3840"/>
            </a:pPr>
            <a:r>
              <a:rPr b="1"/>
              <a:t>Similarity Matrix </a:t>
            </a:r>
            <a:r>
              <a:t>to</a:t>
            </a:r>
            <a:r>
              <a:rPr b="1"/>
              <a:t> </a:t>
            </a:r>
            <a:r>
              <a:t>fully </a:t>
            </a:r>
            <a:r>
              <a:rPr b="1"/>
              <a:t>describe the dataset</a:t>
            </a:r>
            <a:r>
              <a:t> structure</a:t>
            </a:r>
          </a:p>
          <a:p>
            <a:pPr marL="894080" lvl="1" indent="-447040" defTabSz="660400">
              <a:spcBef>
                <a:spcPts val="800"/>
              </a:spcBef>
              <a:defRPr sz="3840"/>
            </a:pPr>
            <a:endParaRPr/>
          </a:p>
          <a:p>
            <a:pPr marL="447040" indent="-447040" defTabSz="660400">
              <a:spcBef>
                <a:spcPts val="800"/>
              </a:spcBef>
              <a:defRPr sz="3840"/>
            </a:pPr>
            <a:r>
              <a:rPr b="1"/>
              <a:t>Spectral Clustering</a:t>
            </a:r>
          </a:p>
          <a:p>
            <a:pPr marL="894080" lvl="1" indent="-447040" defTabSz="660400">
              <a:spcBef>
                <a:spcPts val="800"/>
              </a:spcBef>
              <a:defRPr sz="3840"/>
            </a:pPr>
            <a:r>
              <a:rPr b="1"/>
              <a:t>Good Similarity Matrix</a:t>
            </a:r>
            <a:r>
              <a:t> for </a:t>
            </a:r>
            <a:r>
              <a:rPr b="1"/>
              <a:t>Good Clustering</a:t>
            </a:r>
          </a:p>
          <a:p>
            <a:pPr marL="894080" lvl="1" indent="-447040" defTabSz="660400">
              <a:spcBef>
                <a:spcPts val="800"/>
              </a:spcBef>
              <a:defRPr sz="3840"/>
            </a:pPr>
            <a:r>
              <a:rPr b="1"/>
              <a:t>Leading eigenvector</a:t>
            </a:r>
            <a:r>
              <a:t> gives the </a:t>
            </a:r>
            <a:r>
              <a:rPr b="1"/>
              <a:t>clustering labels</a:t>
            </a:r>
          </a:p>
        </p:txBody>
      </p:sp>
      <p:sp>
        <p:nvSpPr>
          <p:cNvPr id="144" name="Video Object Segmentation: Math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Video Object Segmentation: Math</a:t>
            </a:r>
          </a:p>
        </p:txBody>
      </p:sp>
      <p:pic>
        <p:nvPicPr>
          <p:cNvPr id="145" name="Garph_ok.png" descr="Garph_ok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6800233" y="2989819"/>
            <a:ext cx="5996871" cy="9615963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igenvectors Intr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Eigenvectors Intro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8" name="Matrix A…"/>
              <p:cNvSpPr txBox="1">
                <a:spLocks noGrp="1"/>
              </p:cNvSpPr>
              <p:nvPr>
                <p:ph type="body" sz="half" idx="1"/>
              </p:nvPr>
            </p:nvSpPr>
            <p:spPr>
              <a:xfrm>
                <a:off x="1689100" y="3149600"/>
                <a:ext cx="13918263" cy="9296400"/>
              </a:xfrm>
              <a:prstGeom prst="rect">
                <a:avLst/>
              </a:prstGeom>
            </p:spPr>
            <p:txBody>
              <a:bodyPr/>
              <a:lstStyle/>
              <a:p>
                <a:pPr marL="514095" indent="-514095" defTabSz="759459">
                  <a:spcBef>
                    <a:spcPts val="900"/>
                  </a:spcBef>
                  <a:defRPr sz="4416" b="1"/>
                </a:pPr>
                <a:r>
                  <a:t>Matrix A</a:t>
                </a:r>
              </a:p>
              <a:p>
                <a:pPr marL="1028191" lvl="1" indent="-514095" defTabSz="759459">
                  <a:spcBef>
                    <a:spcPts val="900"/>
                  </a:spcBef>
                  <a:defRPr sz="4416"/>
                </a:pPr>
                <a:r>
                  <a:t>Compact representation of a </a:t>
                </a:r>
                <a:r>
                  <a:rPr b="1"/>
                  <a:t>linear projection</a:t>
                </a:r>
              </a:p>
              <a:p>
                <a:pPr marL="1028191" lvl="1" indent="-514095" defTabSz="759459">
                  <a:spcBef>
                    <a:spcPts val="900"/>
                  </a:spcBef>
                  <a:defRPr sz="4416"/>
                </a:pPr>
                <a:r>
                  <a:t>Maps </a:t>
                </a:r>
                <a:r>
                  <a:rPr b="1"/>
                  <a:t>vectors </a:t>
                </a:r>
                <a:r>
                  <a:t>(</a:t>
                </a:r>
                <a14:m>
                  <m:oMath xmlns:m="http://schemas.openxmlformats.org/officeDocument/2006/math">
                    <m:r>
                      <a:rPr sz="495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t>) in </a:t>
                </a:r>
                <a:r>
                  <a:rPr b="1"/>
                  <a:t>other vectors </a:t>
                </a:r>
                <a:r>
                  <a:t>(</a:t>
                </a:r>
                <a14:m>
                  <m:oMath xmlns:m="http://schemas.openxmlformats.org/officeDocument/2006/math">
                    <m:r>
                      <a:rPr sz="525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sz="525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525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𝐴𝑥</m:t>
                    </m:r>
                  </m:oMath>
                </a14:m>
                <a:r>
                  <a:t>)</a:t>
                </a:r>
              </a:p>
              <a:p>
                <a:pPr marL="514095" indent="-514095" defTabSz="759459">
                  <a:spcBef>
                    <a:spcPts val="900"/>
                  </a:spcBef>
                  <a:defRPr sz="4416"/>
                </a:pPr>
                <a:endParaRPr/>
              </a:p>
              <a:p>
                <a:pPr marL="514095" indent="-514095" defTabSz="759459">
                  <a:spcBef>
                    <a:spcPts val="900"/>
                  </a:spcBef>
                  <a:defRPr sz="4416"/>
                </a:pPr>
                <a:r>
                  <a:t>When apply A, </a:t>
                </a:r>
                <a:r>
                  <a:rPr b="1"/>
                  <a:t>eigenvectors of A </a:t>
                </a:r>
                <a:r>
                  <a:t>(</a:t>
                </a:r>
                <a14:m>
                  <m:oMath xmlns:m="http://schemas.openxmlformats.org/officeDocument/2006/math">
                    <m:r>
                      <a:rPr sz="520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𝐴𝑥</m:t>
                    </m:r>
                    <m:r>
                      <a:rPr sz="520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520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sz="520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t>)</a:t>
                </a:r>
                <a:endParaRPr b="1"/>
              </a:p>
              <a:p>
                <a:pPr marL="1028191" lvl="1" indent="-514095" defTabSz="759459">
                  <a:spcBef>
                    <a:spcPts val="900"/>
                  </a:spcBef>
                  <a:defRPr sz="4416"/>
                </a:pPr>
                <a:r>
                  <a:rPr b="1"/>
                  <a:t>Keep their direction</a:t>
                </a:r>
              </a:p>
              <a:p>
                <a:pPr marL="1028191" lvl="1" indent="-514095" defTabSz="759459">
                  <a:spcBef>
                    <a:spcPts val="900"/>
                  </a:spcBef>
                  <a:defRPr sz="4416"/>
                </a:pPr>
                <a:r>
                  <a:rPr b="1"/>
                  <a:t>Change the magnitude </a:t>
                </a:r>
                <a:r>
                  <a:t>(optional)</a:t>
                </a:r>
                <a:endParaRPr b="1"/>
              </a:p>
              <a:p>
                <a:pPr marL="514095" indent="-514095" defTabSz="759459">
                  <a:spcBef>
                    <a:spcPts val="900"/>
                  </a:spcBef>
                  <a:defRPr sz="4416"/>
                </a:pPr>
                <a:endParaRPr b="1"/>
              </a:p>
              <a:p>
                <a:pPr marL="514095" indent="-514095" defTabSz="759459">
                  <a:spcBef>
                    <a:spcPts val="900"/>
                  </a:spcBef>
                  <a:defRPr sz="4416"/>
                </a:pPr>
                <a:r>
                  <a:t>Derived to study</a:t>
                </a:r>
                <a:r>
                  <a:rPr b="1"/>
                  <a:t> the planets axis of rotation </a:t>
                </a:r>
                <a:r>
                  <a:t>(</a:t>
                </a:r>
                <a14:m>
                  <m:oMath xmlns:m="http://schemas.openxmlformats.org/officeDocument/2006/math">
                    <m:r>
                      <a:rPr sz="580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t>)</a:t>
                </a:r>
                <a:endParaRPr b="1"/>
              </a:p>
              <a:p>
                <a:pPr marL="1028191" lvl="1" indent="-514095" defTabSz="759459">
                  <a:spcBef>
                    <a:spcPts val="900"/>
                  </a:spcBef>
                  <a:defRPr sz="4416"/>
                </a:pPr>
                <a:r>
                  <a:t>Find the vector that does not change when rotated</a:t>
                </a:r>
              </a:p>
              <a:p>
                <a:pPr marL="1028191" lvl="1" indent="-514095" defTabSz="759459">
                  <a:spcBef>
                    <a:spcPts val="900"/>
                  </a:spcBef>
                  <a:defRPr sz="4416" b="1"/>
                </a:pPr>
                <a14:m>
                  <m:oMath xmlns:m="http://schemas.openxmlformats.org/officeDocument/2006/math">
                    <m:r>
                      <a:rPr sz="530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𝑅𝑣</m:t>
                    </m:r>
                    <m:r>
                      <a:rPr sz="530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530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sz="4800"/>
              </a:p>
            </p:txBody>
          </p:sp>
        </mc:Choice>
        <mc:Fallback>
          <p:sp>
            <p:nvSpPr>
              <p:cNvPr id="148" name="Matrix A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689100" y="3149600"/>
                <a:ext cx="13918263" cy="9296400"/>
              </a:xfrm>
              <a:prstGeom prst="rect">
                <a:avLst/>
              </a:prstGeom>
              <a:blipFill>
                <a:blip r:embed="rId2"/>
                <a:stretch>
                  <a:fillRect l="-2552" t="-2319" r="-1367" b="-3683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9" name="Video Object Segmentation: Math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Video Object Segmentation: Math</a:t>
            </a:r>
          </a:p>
        </p:txBody>
      </p:sp>
      <p:pic>
        <p:nvPicPr>
          <p:cNvPr id="150" name="rotatie.jpg" descr="rotati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34889" y="3487891"/>
            <a:ext cx="6418233" cy="7763891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Maximize the score (based on similarity):…"/>
          <p:cNvSpPr txBox="1">
            <a:spLocks noGrp="1"/>
          </p:cNvSpPr>
          <p:nvPr>
            <p:ph type="body" sz="half" idx="1"/>
          </p:nvPr>
        </p:nvSpPr>
        <p:spPr>
          <a:xfrm>
            <a:off x="1689100" y="2860736"/>
            <a:ext cx="11549930" cy="9585264"/>
          </a:xfrm>
          <a:prstGeom prst="rect">
            <a:avLst/>
          </a:prstGeom>
        </p:spPr>
        <p:txBody>
          <a:bodyPr/>
          <a:lstStyle/>
          <a:p>
            <a:pPr marL="542036" indent="-542036" defTabSz="800735">
              <a:spcBef>
                <a:spcPts val="900"/>
              </a:spcBef>
              <a:defRPr sz="4656"/>
            </a:pPr>
            <a:r>
              <a:t>Maximize the </a:t>
            </a:r>
            <a:r>
              <a:rPr b="1"/>
              <a:t>score </a:t>
            </a:r>
            <a:r>
              <a:t>(based on similarity)</a:t>
            </a:r>
            <a:r>
              <a:rPr b="1"/>
              <a:t>:</a:t>
            </a:r>
          </a:p>
          <a:p>
            <a:pPr marL="542036" indent="-542036" defTabSz="800735">
              <a:spcBef>
                <a:spcPts val="900"/>
              </a:spcBef>
              <a:defRPr sz="4656"/>
            </a:pPr>
            <a:endParaRPr b="1"/>
          </a:p>
          <a:p>
            <a:pPr marL="542036" indent="-542036" defTabSz="800735">
              <a:spcBef>
                <a:spcPts val="900"/>
              </a:spcBef>
              <a:defRPr sz="4656"/>
            </a:pPr>
            <a:endParaRPr b="1"/>
          </a:p>
          <a:p>
            <a:pPr marL="542036" indent="-542036" defTabSz="800735">
              <a:spcBef>
                <a:spcPts val="900"/>
              </a:spcBef>
              <a:defRPr sz="4656"/>
            </a:pPr>
            <a:endParaRPr b="1"/>
          </a:p>
          <a:p>
            <a:pPr marL="542036" indent="-542036" defTabSz="800735">
              <a:spcBef>
                <a:spcPts val="900"/>
              </a:spcBef>
              <a:defRPr sz="4656"/>
            </a:pPr>
            <a:endParaRPr b="1"/>
          </a:p>
          <a:p>
            <a:pPr marL="0" indent="0" defTabSz="800735">
              <a:spcBef>
                <a:spcPts val="900"/>
              </a:spcBef>
              <a:buSzTx/>
              <a:buNone/>
              <a:defRPr sz="4656"/>
            </a:pPr>
            <a:r>
              <a:t> </a:t>
            </a:r>
          </a:p>
          <a:p>
            <a:pPr marL="542036" indent="-542036" defTabSz="800735">
              <a:spcBef>
                <a:spcPts val="900"/>
              </a:spcBef>
              <a:defRPr sz="4656" b="1"/>
            </a:pPr>
            <a:endParaRPr/>
          </a:p>
          <a:p>
            <a:pPr marL="542036" indent="-542036" defTabSz="800735">
              <a:spcBef>
                <a:spcPts val="900"/>
              </a:spcBef>
              <a:defRPr sz="4656" b="1"/>
            </a:pPr>
            <a:r>
              <a:rPr b="0"/>
              <a:t>For </a:t>
            </a:r>
            <a:r>
              <a:t>contiguous domain labelling:</a:t>
            </a:r>
          </a:p>
          <a:p>
            <a:pPr marL="542036" indent="-542036" defTabSz="800735">
              <a:spcBef>
                <a:spcPts val="900"/>
              </a:spcBef>
              <a:defRPr sz="4656" b="1"/>
            </a:pPr>
            <a:endParaRPr/>
          </a:p>
          <a:p>
            <a:pPr marL="542036" indent="-542036" defTabSz="800735">
              <a:spcBef>
                <a:spcPts val="900"/>
              </a:spcBef>
              <a:defRPr sz="4656" b="1"/>
            </a:pPr>
            <a:endParaRPr/>
          </a:p>
        </p:txBody>
      </p:sp>
      <p:grpSp>
        <p:nvGrpSpPr>
          <p:cNvPr id="156" name="Group"/>
          <p:cNvGrpSpPr/>
          <p:nvPr/>
        </p:nvGrpSpPr>
        <p:grpSpPr>
          <a:xfrm>
            <a:off x="1745632" y="3848784"/>
            <a:ext cx="10326826" cy="4989919"/>
            <a:chOff x="438826" y="0"/>
            <a:chExt cx="10326825" cy="4989918"/>
          </a:xfrm>
        </p:grpSpPr>
        <p:pic>
          <p:nvPicPr>
            <p:cNvPr id="153" name="image (2).png" descr="image (2)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b="34543"/>
            <a:stretch>
              <a:fillRect/>
            </a:stretch>
          </p:blipFill>
          <p:spPr>
            <a:xfrm>
              <a:off x="1162162" y="2794366"/>
              <a:ext cx="9358808" cy="15426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image (1).png" descr="image (1)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5254" b="13723"/>
            <a:stretch>
              <a:fillRect/>
            </a:stretch>
          </p:blipFill>
          <p:spPr>
            <a:xfrm>
              <a:off x="438826" y="0"/>
              <a:ext cx="10326826" cy="27975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Untitled.png" descr="Untitled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02942" y="4080594"/>
              <a:ext cx="3291754" cy="9093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7" name="image.png" descr="image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16000526" y="463759"/>
            <a:ext cx="4506427" cy="11549931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158" name="Eigenvector for Cluster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Eigenvector for Clustering</a:t>
            </a:r>
          </a:p>
        </p:txBody>
      </p:sp>
      <p:sp>
        <p:nvSpPr>
          <p:cNvPr id="159" name="Video Object Segmentation: Math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Video Object Segmentation: Math</a:t>
            </a:r>
          </a:p>
        </p:txBody>
      </p:sp>
      <p:pic>
        <p:nvPicPr>
          <p:cNvPr id="160" name="image (3).png" descr="image (3)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76169" y="9990987"/>
            <a:ext cx="10486195" cy="252199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1" name="Rayleigh Quotient =&gt; solution for   is the Leading Eigenvector of the…"/>
              <p:cNvSpPr txBox="1"/>
              <p:nvPr/>
            </p:nvSpPr>
            <p:spPr>
              <a:xfrm>
                <a:off x="13545942" y="9835847"/>
                <a:ext cx="9973929" cy="261015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normAutofit/>
              </a:bodyPr>
              <a:lstStyle/>
              <a:p>
                <a:pPr>
                  <a:spcBef>
                    <a:spcPts val="1000"/>
                  </a:spcBef>
                  <a:defRPr sz="4800"/>
                </a:pPr>
                <a:r>
                  <a:rPr b="0"/>
                  <a:t>Rayleigh Quotient =&gt; solution for</a:t>
                </a:r>
                <a:r>
                  <a:t> </a:t>
                </a:r>
                <a14:m>
                  <m:oMath xmlns:m="http://schemas.openxmlformats.org/officeDocument/2006/math">
                    <m:r>
                      <a:rPr sz="540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t> </a:t>
                </a:r>
                <a:r>
                  <a:rPr b="0"/>
                  <a:t>is the </a:t>
                </a:r>
                <a:r>
                  <a:t>Leading Eigenvector </a:t>
                </a:r>
                <a:r>
                  <a:rPr b="0"/>
                  <a:t>of the </a:t>
                </a:r>
              </a:p>
              <a:p>
                <a:pPr>
                  <a:spcBef>
                    <a:spcPts val="1000"/>
                  </a:spcBef>
                  <a:defRPr sz="4800"/>
                </a:pPr>
                <a:r>
                  <a:t>Similarity Matrix</a:t>
                </a:r>
              </a:p>
            </p:txBody>
          </p:sp>
        </mc:Choice>
        <mc:Fallback>
          <p:sp>
            <p:nvSpPr>
              <p:cNvPr id="161" name="Rayleigh Quotient =&gt; solution for   is the Leading Eigenvector of the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5942" y="9835847"/>
                <a:ext cx="9973929" cy="2610154"/>
              </a:xfrm>
              <a:prstGeom prst="rect">
                <a:avLst/>
              </a:prstGeom>
              <a:blipFill>
                <a:blip r:embed="rId7"/>
                <a:stretch>
                  <a:fillRect l="-1399" t="-483" r="-2163" b="-966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omputing Eigenvecto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Computing Eigenvectors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4" name="Computationally very expensive…"/>
              <p:cNvSpPr txBox="1">
                <a:spLocks noGrp="1"/>
              </p:cNvSpPr>
              <p:nvPr>
                <p:ph type="body" sz="half" idx="1"/>
              </p:nvPr>
            </p:nvSpPr>
            <p:spPr>
              <a:xfrm>
                <a:off x="1689100" y="3149600"/>
                <a:ext cx="13918263" cy="9296400"/>
              </a:xfrm>
              <a:prstGeom prst="rect">
                <a:avLst/>
              </a:prstGeom>
            </p:spPr>
            <p:txBody>
              <a:bodyPr/>
              <a:lstStyle/>
              <a:p>
                <a:pPr marL="519684" indent="-519684" defTabSz="767715">
                  <a:spcBef>
                    <a:spcPts val="900"/>
                  </a:spcBef>
                  <a:defRPr sz="4464"/>
                </a:pPr>
                <a:r>
                  <a:t>Computationally very expensive</a:t>
                </a:r>
              </a:p>
              <a:p>
                <a:pPr marL="1039368" lvl="1" indent="-519684" defTabSz="767715">
                  <a:spcBef>
                    <a:spcPts val="900"/>
                  </a:spcBef>
                  <a:defRPr sz="4464"/>
                </a:pPr>
                <a:r>
                  <a:t>Unless the graph/matrix is sparse</a:t>
                </a:r>
              </a:p>
              <a:p>
                <a:pPr marL="519684" indent="-519684" defTabSz="767715">
                  <a:spcBef>
                    <a:spcPts val="900"/>
                  </a:spcBef>
                  <a:defRPr sz="4464" b="1"/>
                </a:pPr>
                <a:endParaRPr/>
              </a:p>
              <a:p>
                <a:pPr marL="519684" indent="-519684" defTabSz="767715">
                  <a:spcBef>
                    <a:spcPts val="900"/>
                  </a:spcBef>
                  <a:defRPr sz="4464" b="1"/>
                </a:pPr>
                <a:r>
                  <a:t>Power Iteration</a:t>
                </a:r>
              </a:p>
              <a:p>
                <a:pPr marL="1039368" lvl="1" indent="-519684" defTabSz="767715">
                  <a:spcBef>
                    <a:spcPts val="900"/>
                  </a:spcBef>
                  <a:defRPr sz="4464"/>
                </a:pPr>
                <a:r>
                  <a:t>Several iterations</a:t>
                </a:r>
              </a:p>
              <a:p>
                <a:pPr marL="1039368" lvl="1" indent="-519684" defTabSz="767715">
                  <a:spcBef>
                    <a:spcPts val="900"/>
                  </a:spcBef>
                  <a:defRPr sz="4464"/>
                </a:pPr>
                <a:r>
                  <a:t>Normalize after each one</a:t>
                </a:r>
              </a:p>
              <a:p>
                <a:pPr marL="1039368" lvl="1" indent="-519684" defTabSz="767715">
                  <a:spcBef>
                    <a:spcPts val="900"/>
                  </a:spcBef>
                  <a:defRPr sz="4464"/>
                </a:pPr>
                <a:r>
                  <a:t>Converges to the </a:t>
                </a:r>
                <a:r>
                  <a:rPr b="1"/>
                  <a:t>principal eigenvector of M, </a:t>
                </a:r>
                <a14:m>
                  <m:oMath xmlns:m="http://schemas.openxmlformats.org/officeDocument/2006/math">
                    <m:r>
                      <a:rPr sz="590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sz="590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b="1"/>
              </a:p>
              <a:p>
                <a:pPr marL="519684" indent="-519684" defTabSz="767715">
                  <a:spcBef>
                    <a:spcPts val="900"/>
                  </a:spcBef>
                  <a:defRPr sz="4464"/>
                </a:pPr>
                <a:endParaRPr b="1"/>
              </a:p>
              <a:p>
                <a:pPr marL="519684" indent="-519684" defTabSz="767715">
                  <a:spcBef>
                    <a:spcPts val="900"/>
                  </a:spcBef>
                  <a:defRPr sz="4464" b="1"/>
                </a:pPr>
                <a:r>
                  <a:t>PageRank</a:t>
                </a:r>
              </a:p>
              <a:p>
                <a:pPr marL="1039368" lvl="1" indent="-519684" defTabSz="767715">
                  <a:spcBef>
                    <a:spcPts val="900"/>
                  </a:spcBef>
                  <a:defRPr sz="4464"/>
                </a:pPr>
                <a:r>
                  <a:t>N domains x N domains</a:t>
                </a:r>
              </a:p>
              <a:p>
                <a:pPr marL="1039368" lvl="1" indent="-519684" defTabSz="767715">
                  <a:spcBef>
                    <a:spcPts val="900"/>
                  </a:spcBef>
                  <a:defRPr sz="4464"/>
                </a:pPr>
                <a:r>
                  <a:rPr b="1"/>
                  <a:t>Similarity</a:t>
                </a:r>
                <a:r>
                  <a:t>: is there </a:t>
                </a:r>
                <a:r>
                  <a:rPr b="1"/>
                  <a:t>a link</a:t>
                </a:r>
                <a:r>
                  <a:t> between the </a:t>
                </a:r>
                <a:r>
                  <a:rPr b="1"/>
                  <a:t>domains</a:t>
                </a:r>
                <a:r>
                  <a:t>?</a:t>
                </a:r>
              </a:p>
            </p:txBody>
          </p:sp>
        </mc:Choice>
        <mc:Fallback>
          <p:sp>
            <p:nvSpPr>
              <p:cNvPr id="164" name="Computationally very expensive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689100" y="3149600"/>
                <a:ext cx="13918263" cy="9296400"/>
              </a:xfrm>
              <a:prstGeom prst="rect">
                <a:avLst/>
              </a:prstGeom>
              <a:blipFill>
                <a:blip r:embed="rId2"/>
                <a:stretch>
                  <a:fillRect l="-2552" t="-955" r="-638" b="-2319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5" name="Video Object Segmentation: Math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Video Object Segmentation: Math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6" name="Equation"/>
              <p:cNvSpPr txBox="1"/>
              <p:nvPr/>
            </p:nvSpPr>
            <p:spPr>
              <a:xfrm>
                <a:off x="7655018" y="6540540"/>
                <a:ext cx="9073965" cy="63492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58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58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sz="58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𝑀𝑥</m:t>
                      </m:r>
                      <m:r>
                        <a:rPr sz="58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sz="58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58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sz="58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58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58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sz="58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58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sz="58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sz="58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58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→...</m:t>
                      </m:r>
                    </m:oMath>
                  </m:oMathPara>
                </a14:m>
                <a:endParaRPr sz="5800">
                  <a:solidFill>
                    <a:srgbClr val="FFFFFF"/>
                  </a:solidFill>
                </a:endParaRPr>
              </a:p>
            </p:txBody>
          </p:sp>
        </mc:Choice>
        <mc:Fallback>
          <p:sp>
            <p:nvSpPr>
              <p:cNvPr id="16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5018" y="6540540"/>
                <a:ext cx="9073965" cy="634921"/>
              </a:xfrm>
              <a:prstGeom prst="rect">
                <a:avLst/>
              </a:prstGeom>
              <a:blipFill>
                <a:blip r:embed="rId3"/>
                <a:stretch>
                  <a:fillRect l="-699" b="-5098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7" name="pagerank.png" descr="pagerank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831910" y="4435281"/>
            <a:ext cx="7156204" cy="672503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ynthetic_demo.mp4" descr="synthetic_demo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66204" y="43260"/>
            <a:ext cx="23851592" cy="136294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5322" fill="hold"/>
                                        <p:tgtEl>
                                          <p:spTgt spid="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805</Words>
  <Application>Microsoft Macintosh PowerPoint</Application>
  <PresentationFormat>Custom</PresentationFormat>
  <Paragraphs>188</Paragraphs>
  <Slides>21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Cambria Math</vt:lpstr>
      <vt:lpstr>Helvetica Neue</vt:lpstr>
      <vt:lpstr>Helvetica Neue Light</vt:lpstr>
      <vt:lpstr>Helvetica Neue Medium</vt:lpstr>
      <vt:lpstr>Black</vt:lpstr>
      <vt:lpstr>Video Object Segmentation  over  Space and Time</vt:lpstr>
      <vt:lpstr>20 min challenge: Math concepts can be extremely useful, easy and close to real life (security related) problems!</vt:lpstr>
      <vt:lpstr>Video Object Segmentation</vt:lpstr>
      <vt:lpstr>Intuition</vt:lpstr>
      <vt:lpstr>Clustering Intro</vt:lpstr>
      <vt:lpstr>Eigenvectors Intro</vt:lpstr>
      <vt:lpstr>Eigenvector for Clustering</vt:lpstr>
      <vt:lpstr>Computing Eigenvectors</vt:lpstr>
      <vt:lpstr>PowerPoint Presentation</vt:lpstr>
      <vt:lpstr>Eigenvectors in Video Segmentation</vt:lpstr>
      <vt:lpstr>Sounds good in theory… </vt:lpstr>
      <vt:lpstr>Simple Observation for SFSeg </vt:lpstr>
      <vt:lpstr>Qualitative Results</vt:lpstr>
      <vt:lpstr>Qualitative Results</vt:lpstr>
      <vt:lpstr>PowerPoint Presentation</vt:lpstr>
      <vt:lpstr>Some formulas </vt:lpstr>
      <vt:lpstr>Some other formulas</vt:lpstr>
      <vt:lpstr>Quantitative Results</vt:lpstr>
      <vt:lpstr>Useful?</vt:lpstr>
      <vt:lpstr>Cool or Scary?</vt:lpstr>
      <vt:lpstr>Thank you! Questions?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 Object Segmentation  over  Space and Time</dc:title>
  <cp:lastModifiedBy>elena ewee</cp:lastModifiedBy>
  <cp:revision>2</cp:revision>
  <dcterms:modified xsi:type="dcterms:W3CDTF">2020-01-23T08:06:20Z</dcterms:modified>
</cp:coreProperties>
</file>